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0" r:id="rId3"/>
    <p:sldId id="265" r:id="rId4"/>
    <p:sldId id="276" r:id="rId5"/>
    <p:sldId id="266" r:id="rId6"/>
    <p:sldId id="275" r:id="rId7"/>
    <p:sldId id="257" r:id="rId8"/>
    <p:sldId id="277" r:id="rId9"/>
    <p:sldId id="264" r:id="rId10"/>
    <p:sldId id="272" r:id="rId11"/>
    <p:sldId id="282" r:id="rId12"/>
    <p:sldId id="268" r:id="rId13"/>
    <p:sldId id="269" r:id="rId14"/>
    <p:sldId id="271" r:id="rId15"/>
    <p:sldId id="283" r:id="rId16"/>
    <p:sldId id="274" r:id="rId17"/>
    <p:sldId id="273" r:id="rId18"/>
    <p:sldId id="281" r:id="rId19"/>
    <p:sldId id="284" r:id="rId20"/>
    <p:sldId id="286" r:id="rId21"/>
    <p:sldId id="287" r:id="rId22"/>
    <p:sldId id="278" r:id="rId23"/>
    <p:sldId id="261" r:id="rId24"/>
    <p:sldId id="285" r:id="rId25"/>
    <p:sldId id="262" r:id="rId26"/>
    <p:sldId id="279" r:id="rId27"/>
    <p:sldId id="270" r:id="rId28"/>
    <p:sldId id="288" r:id="rId29"/>
    <p:sldId id="258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0070C4"/>
    <a:srgbClr val="005A9E"/>
    <a:srgbClr val="0067B4"/>
    <a:srgbClr val="00359E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1" d="100"/>
          <a:sy n="61" d="100"/>
        </p:scale>
        <p:origin x="-10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A1D5-BA62-4D6A-A46C-660C1745AA7C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256D-81B6-47E7-94C3-3AD7A01DA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77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A1D5-BA62-4D6A-A46C-660C1745AA7C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256D-81B6-47E7-94C3-3AD7A01DA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03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A1D5-BA62-4D6A-A46C-660C1745AA7C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256D-81B6-47E7-94C3-3AD7A01DA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2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A1D5-BA62-4D6A-A46C-660C1745AA7C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256D-81B6-47E7-94C3-3AD7A01DA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69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A1D5-BA62-4D6A-A46C-660C1745AA7C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256D-81B6-47E7-94C3-3AD7A01DA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76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A1D5-BA62-4D6A-A46C-660C1745AA7C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256D-81B6-47E7-94C3-3AD7A01DA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63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A1D5-BA62-4D6A-A46C-660C1745AA7C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256D-81B6-47E7-94C3-3AD7A01DA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51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A1D5-BA62-4D6A-A46C-660C1745AA7C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256D-81B6-47E7-94C3-3AD7A01DA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74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A1D5-BA62-4D6A-A46C-660C1745AA7C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256D-81B6-47E7-94C3-3AD7A01DA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31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A1D5-BA62-4D6A-A46C-660C1745AA7C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256D-81B6-47E7-94C3-3AD7A01DA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78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A1D5-BA62-4D6A-A46C-660C1745AA7C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256D-81B6-47E7-94C3-3AD7A01DA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21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CA1D5-BA62-4D6A-A46C-660C1745AA7C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7256D-81B6-47E7-94C3-3AD7A01DA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59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kipmu.ru/den-narodnogo-edinstva-interesnye-fakty/" TargetMode="External"/><Relationship Id="rId13" Type="http://schemas.openxmlformats.org/officeDocument/2006/relationships/hyperlink" Target="https://oir.mobi/649755-abstraktnyj-fon-rossija.html" TargetMode="External"/><Relationship Id="rId18" Type="http://schemas.openxmlformats.org/officeDocument/2006/relationships/hyperlink" Target="https://argumenti.ru/history/2020/02/651430" TargetMode="External"/><Relationship Id="rId3" Type="http://schemas.openxmlformats.org/officeDocument/2006/relationships/hyperlink" Target="https://www.beesona.ru/id43742/playcast/259379/" TargetMode="External"/><Relationship Id="rId7" Type="http://schemas.openxmlformats.org/officeDocument/2006/relationships/hyperlink" Target="https://tass.ru/obschestvo/9899093" TargetMode="External"/><Relationship Id="rId12" Type="http://schemas.openxmlformats.org/officeDocument/2006/relationships/hyperlink" Target="https://ecolis.ru/law/kuzma-minin-vvodit-nalog-v-nizhnem-nov/" TargetMode="External"/><Relationship Id="rId17" Type="http://schemas.openxmlformats.org/officeDocument/2006/relationships/hyperlink" Target="https://a-minin.ru/kozma-zakharych-minin-sukhoruk-i-ego-slo/" TargetMode="External"/><Relationship Id="rId2" Type="http://schemas.openxmlformats.org/officeDocument/2006/relationships/hyperlink" Target="https://chetelecom.ru/%D1%81-%D0%B4%D0%BD%D0%B5%D0%BC-%D0%BD%D0%B0%D1%80%D0%BE%D0%B4%D0%BD%D0%BE%D0%B3%D0%BE-%D0%B5%D0%B4%D0%B8%D0%BD%D1%81%D1%82%D0%B2%D0%B0/" TargetMode="External"/><Relationship Id="rId16" Type="http://schemas.openxmlformats.org/officeDocument/2006/relationships/hyperlink" Target="https://a-minin.ru/kak-budut-vosstanavlivat-pamyatnik/" TargetMode="Externa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@molodegbrb-otvety-na-voprosy-viktoriny-posvyaschennoi-dnu-narodnogo-edi" TargetMode="External"/><Relationship Id="rId11" Type="http://schemas.openxmlformats.org/officeDocument/2006/relationships/hyperlink" Target="https://www.nkj.ru/archive/articles/3363/" TargetMode="External"/><Relationship Id="rId5" Type="http://schemas.openxmlformats.org/officeDocument/2006/relationships/hyperlink" Target="http://www.admbal.ru/news/viktorina-soglasie-edinstvo-vera-posvyashchennaya-dnyu-narodnogo-edinstva/" TargetMode="External"/><Relationship Id="rId15" Type="http://schemas.openxmlformats.org/officeDocument/2006/relationships/hyperlink" Target="https://putidorogi-nn.ru/evropa/930-kazanskij-sobor-v-moskve" TargetMode="External"/><Relationship Id="rId10" Type="http://schemas.openxmlformats.org/officeDocument/2006/relationships/hyperlink" Target="https://www.zharar.com/rus/stihi/12300-november_4_edinstva.html" TargetMode="External"/><Relationship Id="rId19" Type="http://schemas.openxmlformats.org/officeDocument/2006/relationships/image" Target="../media/image5.png"/><Relationship Id="rId4" Type="http://schemas.openxmlformats.org/officeDocument/2006/relationships/hyperlink" Target="https://detskiychas.ru/victorina/den_narodnogo_edinstva/" TargetMode="External"/><Relationship Id="rId9" Type="http://schemas.openxmlformats.org/officeDocument/2006/relationships/hyperlink" Target="https://ruk.1sept.ru/view_article.php?ID=200902015" TargetMode="External"/><Relationship Id="rId14" Type="http://schemas.openxmlformats.org/officeDocument/2006/relationships/hyperlink" Target="https://pravdoiskatel77.livejournal.com/11033156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 w="38100" cmpd="sng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" y="130740"/>
            <a:ext cx="121919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  <a:t>Интерактивная игра </a:t>
            </a:r>
          </a:p>
          <a:p>
            <a:pPr algn="ctr"/>
            <a:r>
              <a:rPr lang="ru-RU" sz="5400" b="1" dirty="0" smtClean="0">
                <a:ln w="12700"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  <a:t>«</a:t>
            </a:r>
            <a:r>
              <a:rPr lang="ru-RU" sz="8800" b="1" dirty="0" smtClean="0">
                <a:ln w="12700"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  <a:t>В единстве – сила</a:t>
            </a:r>
            <a:r>
              <a:rPr lang="ru-RU" sz="5400" b="1" dirty="0" smtClean="0">
                <a:ln w="12700"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  <a:t>»</a:t>
            </a:r>
            <a:endParaRPr lang="ru-RU" sz="5400" b="1" dirty="0">
              <a:ln w="12700">
                <a:solidFill>
                  <a:srgbClr val="0070C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tra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6091" y="111782"/>
            <a:ext cx="748027" cy="748027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7893" y="6326643"/>
            <a:ext cx="456225" cy="4659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9498" y="2304133"/>
            <a:ext cx="5773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</a:rPr>
              <a:t>Посвящается Дню народного единства</a:t>
            </a:r>
            <a:endParaRPr lang="ru-RU" sz="1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1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7893" y="6326643"/>
            <a:ext cx="456225" cy="465933"/>
          </a:xfrm>
          <a:prstGeom prst="rect">
            <a:avLst/>
          </a:prstGeom>
        </p:spPr>
      </p:pic>
      <p:sp>
        <p:nvSpPr>
          <p:cNvPr id="2" name="Блок-схема: знак завершения 1"/>
          <p:cNvSpPr/>
          <p:nvPr/>
        </p:nvSpPr>
        <p:spPr>
          <a:xfrm>
            <a:off x="723331" y="450375"/>
            <a:ext cx="10795380" cy="1214651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Какова роль Кузьмы Минина в истории страны?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7336647" y="2076736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Благословил войско ополчения на штурм Москвы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7336647" y="3127615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Предложил отмечать День народного единства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7336647" y="5229373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Поднял народ Нижнего Новгорода на ополчение 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7336647" y="4178500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Был избран на престол после Смутного времени</a:t>
            </a: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9" name="Picture 2" descr="https://www.beesona.ru/upload/612/bb8a5fe575bd96354192073871a7b23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09056" y="3998793"/>
            <a:ext cx="2404633" cy="28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86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нак завершения 5"/>
          <p:cNvSpPr/>
          <p:nvPr/>
        </p:nvSpPr>
        <p:spPr>
          <a:xfrm>
            <a:off x="7336647" y="3127614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Ярославль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7893" y="6326643"/>
            <a:ext cx="456225" cy="465933"/>
          </a:xfrm>
          <a:prstGeom prst="rect">
            <a:avLst/>
          </a:prstGeom>
        </p:spPr>
      </p:pic>
      <p:sp>
        <p:nvSpPr>
          <p:cNvPr id="2" name="Блок-схема: знак завершения 1"/>
          <p:cNvSpPr/>
          <p:nvPr/>
        </p:nvSpPr>
        <p:spPr>
          <a:xfrm>
            <a:off x="723331" y="450375"/>
            <a:ext cx="10795380" cy="1214651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70C0"/>
                </a:solidFill>
              </a:rPr>
              <a:t>Назовите город, в котором на несколько месяцев остановилось ополчение Минина и Пожарского для пополнения вновь прибывавшими силами перед походом на </a:t>
            </a:r>
            <a:r>
              <a:rPr lang="ru-RU" sz="2600" b="1" dirty="0" smtClean="0">
                <a:solidFill>
                  <a:srgbClr val="0070C0"/>
                </a:solidFill>
              </a:rPr>
              <a:t>Москву</a:t>
            </a:r>
            <a:endParaRPr lang="ru-RU" sz="2600" b="1" dirty="0">
              <a:solidFill>
                <a:srgbClr val="0070C0"/>
              </a:solidFill>
            </a:endParaRP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7336647" y="2076736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Владимир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7336647" y="4178492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Суздаль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7336647" y="5229373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Рязань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9" name="Picture 2" descr="https://www.beesona.ru/upload/612/bb8a5fe575bd96354192073871a7b23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09056" y="3998793"/>
            <a:ext cx="2404633" cy="28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6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нак завершения 5"/>
          <p:cNvSpPr/>
          <p:nvPr/>
        </p:nvSpPr>
        <p:spPr>
          <a:xfrm>
            <a:off x="7336647" y="3127614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Нижний Новгород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7893" y="6326643"/>
            <a:ext cx="456225" cy="465933"/>
          </a:xfrm>
          <a:prstGeom prst="rect">
            <a:avLst/>
          </a:prstGeom>
        </p:spPr>
      </p:pic>
      <p:sp>
        <p:nvSpPr>
          <p:cNvPr id="2" name="Блок-схема: знак завершения 1"/>
          <p:cNvSpPr/>
          <p:nvPr/>
        </p:nvSpPr>
        <p:spPr>
          <a:xfrm>
            <a:off x="723331" y="450375"/>
            <a:ext cx="10795380" cy="1214651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В каком городе </a:t>
            </a:r>
            <a:r>
              <a:rPr lang="ru-RU" sz="3200" b="1" dirty="0" smtClean="0">
                <a:solidFill>
                  <a:srgbClr val="0070C0"/>
                </a:solidFill>
              </a:rPr>
              <a:t>традиционно </a:t>
            </a:r>
            <a:r>
              <a:rPr lang="ru-RU" sz="3200" b="1" dirty="0">
                <a:solidFill>
                  <a:srgbClr val="0070C0"/>
                </a:solidFill>
              </a:rPr>
              <a:t>находится центр празднования Дня народного единства?</a:t>
            </a: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7336647" y="2076736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Суздаль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7336647" y="4178492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Ярославль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7336647" y="5229373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Владимир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9" name="Picture 2" descr="https://www.beesona.ru/upload/612/bb8a5fe575bd96354192073871a7b23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09056" y="3998793"/>
            <a:ext cx="2404633" cy="28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62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7893" y="6326643"/>
            <a:ext cx="456225" cy="465933"/>
          </a:xfrm>
          <a:prstGeom prst="rect">
            <a:avLst/>
          </a:prstGeom>
        </p:spPr>
      </p:pic>
      <p:sp>
        <p:nvSpPr>
          <p:cNvPr id="2" name="Блок-схема: знак завершения 1"/>
          <p:cNvSpPr/>
          <p:nvPr/>
        </p:nvSpPr>
        <p:spPr>
          <a:xfrm>
            <a:off x="723331" y="450375"/>
            <a:ext cx="10795380" cy="1214651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В каком городе староста К</a:t>
            </a:r>
            <a:r>
              <a:rPr lang="ru-RU" sz="3000" b="1" dirty="0" smtClean="0">
                <a:solidFill>
                  <a:srgbClr val="0070C0"/>
                </a:solidFill>
              </a:rPr>
              <a:t>. Минин </a:t>
            </a:r>
            <a:r>
              <a:rPr lang="ru-RU" sz="3000" b="1" dirty="0">
                <a:solidFill>
                  <a:srgbClr val="0070C0"/>
                </a:solidFill>
              </a:rPr>
              <a:t>начал призыв </a:t>
            </a:r>
            <a:endParaRPr lang="ru-RU" sz="3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3000" b="1" dirty="0" smtClean="0">
                <a:solidFill>
                  <a:srgbClr val="0070C0"/>
                </a:solidFill>
              </a:rPr>
              <a:t>к </a:t>
            </a:r>
            <a:r>
              <a:rPr lang="ru-RU" sz="3000" b="1" dirty="0">
                <a:solidFill>
                  <a:srgbClr val="0070C0"/>
                </a:solidFill>
              </a:rPr>
              <a:t>объединению и созданию </a:t>
            </a:r>
            <a:r>
              <a:rPr lang="ru-RU" sz="3000" b="1" dirty="0" smtClean="0">
                <a:solidFill>
                  <a:srgbClr val="0070C0"/>
                </a:solidFill>
              </a:rPr>
              <a:t>ополчения </a:t>
            </a:r>
            <a:r>
              <a:rPr lang="ru-RU" sz="3000" b="1" dirty="0">
                <a:solidFill>
                  <a:srgbClr val="0070C0"/>
                </a:solidFill>
              </a:rPr>
              <a:t>для освобождения от польских захватчиков?</a:t>
            </a: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7336647" y="2076736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Псков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7336647" y="3127615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Москва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7336647" y="4178494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Нижний Новгород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7336647" y="5229373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Суздаль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9" name="Picture 2" descr="https://www.beesona.ru/upload/612/bb8a5fe575bd96354192073871a7b23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09056" y="3998793"/>
            <a:ext cx="2404633" cy="28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1963" y="2441816"/>
            <a:ext cx="3193463" cy="34733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928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7893" y="6326643"/>
            <a:ext cx="456225" cy="465933"/>
          </a:xfrm>
          <a:prstGeom prst="rect">
            <a:avLst/>
          </a:prstGeom>
        </p:spPr>
      </p:pic>
      <p:sp>
        <p:nvSpPr>
          <p:cNvPr id="2" name="Блок-схема: знак завершения 1"/>
          <p:cNvSpPr/>
          <p:nvPr/>
        </p:nvSpPr>
        <p:spPr>
          <a:xfrm>
            <a:off x="723331" y="450375"/>
            <a:ext cx="10795380" cy="1214651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Какие годы на Руси называли </a:t>
            </a:r>
            <a:r>
              <a:rPr lang="ru-RU" sz="3200" b="1" dirty="0" smtClean="0">
                <a:solidFill>
                  <a:srgbClr val="0070C0"/>
                </a:solidFill>
              </a:rPr>
              <a:t>Смутным </a:t>
            </a:r>
            <a:r>
              <a:rPr lang="ru-RU" sz="3200" b="1" dirty="0">
                <a:solidFill>
                  <a:srgbClr val="0070C0"/>
                </a:solidFill>
              </a:rPr>
              <a:t>временем</a:t>
            </a:r>
            <a:r>
              <a:rPr lang="ru-RU" sz="3200" b="1" dirty="0" smtClean="0">
                <a:solidFill>
                  <a:srgbClr val="0070C0"/>
                </a:solidFill>
              </a:rPr>
              <a:t>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7336647" y="2076736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1991-1999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7336647" y="3127615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1917-1923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7336647" y="5229373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1598-1612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7336647" y="4178500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1812-1825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9" name="Picture 2" descr="https://www.beesona.ru/upload/612/bb8a5fe575bd96354192073871a7b23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09056" y="3998793"/>
            <a:ext cx="2404633" cy="28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23331" y="1987478"/>
            <a:ext cx="66133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Смута - социальный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, духовный, экономический, политический кризис, поставивший страну на грань гибели на рубеже 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XVI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XVII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веков. Время безвластия и самозванства.</a:t>
            </a:r>
            <a:endParaRPr lang="ru-RU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нак завершения 5"/>
          <p:cNvSpPr/>
          <p:nvPr/>
        </p:nvSpPr>
        <p:spPr>
          <a:xfrm>
            <a:off x="7336647" y="2076734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Федор Иванович</a:t>
            </a:r>
          </a:p>
        </p:txBody>
      </p:sp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7893" y="6326643"/>
            <a:ext cx="456225" cy="465933"/>
          </a:xfrm>
          <a:prstGeom prst="rect">
            <a:avLst/>
          </a:prstGeom>
        </p:spPr>
      </p:pic>
      <p:sp>
        <p:nvSpPr>
          <p:cNvPr id="2" name="Блок-схема: знак завершения 1"/>
          <p:cNvSpPr/>
          <p:nvPr/>
        </p:nvSpPr>
        <p:spPr>
          <a:xfrm>
            <a:off x="723331" y="450375"/>
            <a:ext cx="10795380" cy="1214651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rgbClr val="0070C0"/>
                </a:solidFill>
              </a:rPr>
              <a:t>В 1612 </a:t>
            </a:r>
            <a:r>
              <a:rPr lang="ru-RU" sz="2500" b="1" dirty="0" smtClean="0">
                <a:solidFill>
                  <a:srgbClr val="0070C0"/>
                </a:solidFill>
              </a:rPr>
              <a:t>г. </a:t>
            </a:r>
            <a:r>
              <a:rPr lang="ru-RU" sz="2500" b="1" dirty="0">
                <a:solidFill>
                  <a:srgbClr val="0070C0"/>
                </a:solidFill>
              </a:rPr>
              <a:t>Ярославль фактически был столицей: здесь пребывал «Совет всея земли», ополчение, чеканилась монета – ярославская копейка. Какой царь был изображен на этой монете?</a:t>
            </a: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7336647" y="3127612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Пётр </a:t>
            </a:r>
            <a:r>
              <a:rPr lang="en-US" sz="3200" b="1" dirty="0" smtClean="0">
                <a:solidFill>
                  <a:srgbClr val="0070C0"/>
                </a:solidFill>
              </a:rPr>
              <a:t>I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7336647" y="4178492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Иван Грозный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7336647" y="5229373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Николай </a:t>
            </a:r>
            <a:r>
              <a:rPr lang="en-US" sz="3200" b="1" dirty="0">
                <a:solidFill>
                  <a:srgbClr val="0070C0"/>
                </a:solidFill>
              </a:rPr>
              <a:t>II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9" name="Picture 2" descr="https://www.beesona.ru/upload/612/bb8a5fe575bd96354192073871a7b23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09056" y="3998793"/>
            <a:ext cx="2404633" cy="28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35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нак завершения 5"/>
          <p:cNvSpPr/>
          <p:nvPr/>
        </p:nvSpPr>
        <p:spPr>
          <a:xfrm>
            <a:off x="7336647" y="3127614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 Москве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7893" y="6326643"/>
            <a:ext cx="456225" cy="465933"/>
          </a:xfrm>
          <a:prstGeom prst="rect">
            <a:avLst/>
          </a:prstGeom>
        </p:spPr>
      </p:pic>
      <p:sp>
        <p:nvSpPr>
          <p:cNvPr id="2" name="Блок-схема: знак завершения 1"/>
          <p:cNvSpPr/>
          <p:nvPr/>
        </p:nvSpPr>
        <p:spPr>
          <a:xfrm>
            <a:off x="723331" y="450375"/>
            <a:ext cx="10795380" cy="1214651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Где установлен памятник </a:t>
            </a:r>
            <a:r>
              <a:rPr lang="ru-RU" sz="3200" b="1" dirty="0" smtClean="0">
                <a:solidFill>
                  <a:srgbClr val="0070C0"/>
                </a:solidFill>
              </a:rPr>
              <a:t>«Гражданину </a:t>
            </a:r>
            <a:r>
              <a:rPr lang="ru-RU" sz="3200" b="1" dirty="0">
                <a:solidFill>
                  <a:srgbClr val="0070C0"/>
                </a:solidFill>
              </a:rPr>
              <a:t>Минину и князю Пожарскому от благодарной </a:t>
            </a:r>
            <a:r>
              <a:rPr lang="ru-RU" sz="3200" b="1" dirty="0" smtClean="0">
                <a:solidFill>
                  <a:srgbClr val="0070C0"/>
                </a:solidFill>
              </a:rPr>
              <a:t>России»?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7336647" y="2076736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 Рязани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7336647" y="4178492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 Ярославле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7336647" y="5229373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 Санкт-Петербурге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9" name="Picture 2" descr="https://www.beesona.ru/upload/612/bb8a5fe575bd96354192073871a7b23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09056" y="3998793"/>
            <a:ext cx="2404633" cy="28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к будут восстанавливать памятник Минину и Пожарскому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7683" y="2715906"/>
            <a:ext cx="3484319" cy="30481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77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7893" y="6326643"/>
            <a:ext cx="456225" cy="465933"/>
          </a:xfrm>
          <a:prstGeom prst="rect">
            <a:avLst/>
          </a:prstGeom>
        </p:spPr>
      </p:pic>
      <p:sp>
        <p:nvSpPr>
          <p:cNvPr id="2" name="Блок-схема: знак завершения 1"/>
          <p:cNvSpPr/>
          <p:nvPr/>
        </p:nvSpPr>
        <p:spPr>
          <a:xfrm>
            <a:off x="723331" y="450375"/>
            <a:ext cx="10795380" cy="1214651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Закончите пословицу: «Когда мы едины</a:t>
            </a:r>
            <a:r>
              <a:rPr lang="ru-RU" sz="3200" b="1" dirty="0" smtClean="0">
                <a:solidFill>
                  <a:srgbClr val="0070C0"/>
                </a:solidFill>
              </a:rPr>
              <a:t>...»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7336647" y="2076736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</a:rPr>
              <a:t>Мы горы свернём! </a:t>
            </a:r>
            <a:endParaRPr lang="ru-RU" sz="2600" b="1" dirty="0">
              <a:solidFill>
                <a:srgbClr val="0070C0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7336647" y="3127615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</a:rPr>
              <a:t>Нет нам равных!</a:t>
            </a:r>
            <a:endParaRPr lang="ru-RU" sz="2600" b="1" dirty="0">
              <a:solidFill>
                <a:srgbClr val="0070C0"/>
              </a:solidFill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7336647" y="5229373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</a:rPr>
              <a:t>Мы непобедимы!</a:t>
            </a:r>
            <a:endParaRPr lang="ru-RU" sz="2600" b="1" dirty="0">
              <a:solidFill>
                <a:srgbClr val="0070C0"/>
              </a:solidFill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7336647" y="4178500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</a:rPr>
              <a:t>Не страшны нам карабины</a:t>
            </a:r>
            <a:endParaRPr lang="ru-RU" sz="2600" b="1" dirty="0">
              <a:solidFill>
                <a:srgbClr val="0070C0"/>
              </a:solidFill>
            </a:endParaRPr>
          </a:p>
        </p:txBody>
      </p:sp>
      <p:pic>
        <p:nvPicPr>
          <p:cNvPr id="9" name="Picture 2" descr="https://www.beesona.ru/upload/612/bb8a5fe575bd96354192073871a7b23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09056" y="3998793"/>
            <a:ext cx="2404633" cy="28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84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7893" y="6326643"/>
            <a:ext cx="456225" cy="465933"/>
          </a:xfrm>
          <a:prstGeom prst="rect">
            <a:avLst/>
          </a:prstGeom>
        </p:spPr>
      </p:pic>
      <p:sp>
        <p:nvSpPr>
          <p:cNvPr id="2" name="Блок-схема: знак завершения 1"/>
          <p:cNvSpPr/>
          <p:nvPr/>
        </p:nvSpPr>
        <p:spPr>
          <a:xfrm>
            <a:off x="723331" y="450375"/>
            <a:ext cx="10795380" cy="1214651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Как назывались записи по годам событий 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в XI – XVI в.в.?</a:t>
            </a: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7336647" y="2076736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Прописи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7336647" y="3127615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Былины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7336647" y="4178494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Летописи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7336647" y="5229373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Сказания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9" name="Picture 2" descr="https://www.beesona.ru/upload/612/bb8a5fe575bd96354192073871a7b23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09056" y="3998793"/>
            <a:ext cx="2404633" cy="28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61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нак завершения 5"/>
          <p:cNvSpPr/>
          <p:nvPr/>
        </p:nvSpPr>
        <p:spPr>
          <a:xfrm>
            <a:off x="7336647" y="2076734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Нижний Новгород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7893" y="6326643"/>
            <a:ext cx="456225" cy="465933"/>
          </a:xfrm>
          <a:prstGeom prst="rect">
            <a:avLst/>
          </a:prstGeom>
        </p:spPr>
      </p:pic>
      <p:sp>
        <p:nvSpPr>
          <p:cNvPr id="2" name="Блок-схема: знак завершения 1"/>
          <p:cNvSpPr/>
          <p:nvPr/>
        </p:nvSpPr>
        <p:spPr>
          <a:xfrm>
            <a:off x="723331" y="450375"/>
            <a:ext cx="10795380" cy="1214651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В каком городе стоит уменьшенная копия </a:t>
            </a:r>
            <a:r>
              <a:rPr lang="ru-RU" sz="3200" b="1" dirty="0" smtClean="0">
                <a:solidFill>
                  <a:srgbClr val="0070C0"/>
                </a:solidFill>
              </a:rPr>
              <a:t>московского монумента Минину </a:t>
            </a:r>
            <a:r>
              <a:rPr lang="ru-RU" sz="3200" b="1" dirty="0">
                <a:solidFill>
                  <a:srgbClr val="0070C0"/>
                </a:solidFill>
              </a:rPr>
              <a:t>и Пожарскому?</a:t>
            </a: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7336647" y="3127612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Кострома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7336647" y="4178492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Псков 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7336647" y="5229373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Великий Новгород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9" name="Picture 2" descr="https://www.beesona.ru/upload/612/bb8a5fe575bd96354192073871a7b23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09056" y="3998793"/>
            <a:ext cx="2404633" cy="28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23331" y="2004227"/>
            <a:ext cx="66018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 1818 </a:t>
            </a:r>
            <a:r>
              <a:rPr lang="ru-RU" sz="2000" dirty="0" smtClean="0"/>
              <a:t>г. </a:t>
            </a:r>
            <a:r>
              <a:rPr lang="ru-RU" sz="2000" dirty="0"/>
              <a:t>на Красной площади был открыт памятник Минину и Пожарскому, который изначально должен был стоять в </a:t>
            </a:r>
            <a:r>
              <a:rPr lang="ru-RU" sz="2000" dirty="0" smtClean="0"/>
              <a:t>Нижнем Новгороде. </a:t>
            </a:r>
            <a:r>
              <a:rPr lang="ru-RU" sz="2000" dirty="0"/>
              <a:t>Эта историческая несправедливость была исправлена почти 200 лет спустя. Точная, но уменьшенная копия московского монумента была открыта </a:t>
            </a:r>
            <a:r>
              <a:rPr lang="ru-RU" sz="2000" dirty="0" smtClean="0"/>
              <a:t>4 </a:t>
            </a:r>
            <a:r>
              <a:rPr lang="ru-RU" sz="2000" dirty="0"/>
              <a:t>ноября 2005 </a:t>
            </a:r>
            <a:r>
              <a:rPr lang="ru-RU" sz="2000" dirty="0" smtClean="0"/>
              <a:t>г. </a:t>
            </a:r>
            <a:r>
              <a:rPr lang="ru-RU" sz="2000" dirty="0"/>
              <a:t>– у церкви Рождества Иоанна Предтечи. </a:t>
            </a:r>
          </a:p>
        </p:txBody>
      </p:sp>
    </p:spTree>
    <p:extLst>
      <p:ext uri="{BB962C8B-B14F-4D97-AF65-F5344CB8AC3E}">
        <p14:creationId xmlns:p14="http://schemas.microsoft.com/office/powerpoint/2010/main" val="106137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4538" y="0"/>
            <a:ext cx="3885063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solidFill>
                  <a:srgbClr val="000000"/>
                </a:solidFill>
              </a:rPr>
              <a:t>Ушли в историю года,</a:t>
            </a: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>
                <a:solidFill>
                  <a:srgbClr val="000000"/>
                </a:solidFill>
              </a:rPr>
              <a:t>Цари менялись и народы,</a:t>
            </a: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>
                <a:solidFill>
                  <a:srgbClr val="000000"/>
                </a:solidFill>
              </a:rPr>
              <a:t>Но время смутное, невзгоды</a:t>
            </a: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>
                <a:solidFill>
                  <a:srgbClr val="000000"/>
                </a:solidFill>
              </a:rPr>
              <a:t>Русь не забудет никогда!</a:t>
            </a: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>
                <a:solidFill>
                  <a:srgbClr val="000000"/>
                </a:solidFill>
              </a:rPr>
              <a:t>Победой вписана строка,</a:t>
            </a: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>
                <a:solidFill>
                  <a:srgbClr val="000000"/>
                </a:solidFill>
              </a:rPr>
              <a:t>И славит стих былых героев,</a:t>
            </a: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>
                <a:solidFill>
                  <a:srgbClr val="000000"/>
                </a:solidFill>
              </a:rPr>
              <a:t>Поверг народ врагов-изгоев,</a:t>
            </a: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>
                <a:solidFill>
                  <a:srgbClr val="000000"/>
                </a:solidFill>
              </a:rPr>
              <a:t>Обрел свободу на века!</a:t>
            </a: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>
                <a:solidFill>
                  <a:srgbClr val="000000"/>
                </a:solidFill>
              </a:rPr>
              <a:t>И поднималась Русь с колен</a:t>
            </a: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>
                <a:solidFill>
                  <a:srgbClr val="000000"/>
                </a:solidFill>
              </a:rPr>
              <a:t>В руках с иконой перед битвой,</a:t>
            </a: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>
                <a:solidFill>
                  <a:srgbClr val="000000"/>
                </a:solidFill>
              </a:rPr>
              <a:t>Благословленная молитвой</a:t>
            </a: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>
                <a:solidFill>
                  <a:srgbClr val="000000"/>
                </a:solidFill>
              </a:rPr>
              <a:t>Под звон грядущих перемен.</a:t>
            </a: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>
                <a:solidFill>
                  <a:srgbClr val="000000"/>
                </a:solidFill>
              </a:rPr>
              <a:t>Деревни, села, города</a:t>
            </a: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>
                <a:solidFill>
                  <a:srgbClr val="000000"/>
                </a:solidFill>
              </a:rPr>
              <a:t>С поклоном русскому народу</a:t>
            </a: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>
                <a:solidFill>
                  <a:srgbClr val="000000"/>
                </a:solidFill>
              </a:rPr>
              <a:t>Сегодня празднуют свободу</a:t>
            </a: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>
                <a:solidFill>
                  <a:srgbClr val="000000"/>
                </a:solidFill>
              </a:rPr>
              <a:t>И День единства навсегда</a:t>
            </a:r>
            <a:r>
              <a:rPr lang="ru-RU" sz="2100" dirty="0" smtClean="0">
                <a:solidFill>
                  <a:srgbClr val="000000"/>
                </a:solidFill>
              </a:rPr>
              <a:t>!</a:t>
            </a:r>
          </a:p>
          <a:p>
            <a:r>
              <a:rPr lang="ru-RU" sz="2100" dirty="0"/>
              <a:t>И День единства навсегда!</a:t>
            </a:r>
            <a:br>
              <a:rPr lang="ru-RU" sz="2100" dirty="0"/>
            </a:br>
            <a:r>
              <a:rPr lang="ru-RU" sz="2100" dirty="0" smtClean="0"/>
              <a:t>                                    </a:t>
            </a:r>
            <a:r>
              <a:rPr lang="ru-RU" dirty="0" smtClean="0">
                <a:solidFill>
                  <a:srgbClr val="000000"/>
                </a:solidFill>
              </a:rPr>
              <a:t>Н</a:t>
            </a:r>
            <a:r>
              <a:rPr lang="ru-RU" dirty="0">
                <a:solidFill>
                  <a:srgbClr val="000000"/>
                </a:solidFill>
              </a:rPr>
              <a:t>. </a:t>
            </a:r>
            <a:r>
              <a:rPr lang="ru-RU" dirty="0" smtClean="0">
                <a:solidFill>
                  <a:srgbClr val="000000"/>
                </a:solidFill>
              </a:rPr>
              <a:t>Майданик</a:t>
            </a:r>
            <a:endParaRPr lang="ru-RU" dirty="0"/>
          </a:p>
        </p:txBody>
      </p:sp>
      <p:pic>
        <p:nvPicPr>
          <p:cNvPr id="3" name="Picture 2" descr="❀♫ 4 ноября - День народного единства! С праздником дорогие Россияне! ♫❀» ~  Плейкасты ~ Beesona.Ru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4" t="3528" r="4863"/>
          <a:stretch/>
        </p:blipFill>
        <p:spPr bwMode="auto">
          <a:xfrm>
            <a:off x="7727503" y="2873188"/>
            <a:ext cx="3900390" cy="400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7893" y="6326643"/>
            <a:ext cx="456225" cy="46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9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нак завершения 5"/>
          <p:cNvSpPr/>
          <p:nvPr/>
        </p:nvSpPr>
        <p:spPr>
          <a:xfrm>
            <a:off x="7336647" y="3127614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«Вставай</a:t>
            </a:r>
            <a:r>
              <a:rPr lang="ru-RU" sz="2400" b="1" dirty="0">
                <a:solidFill>
                  <a:srgbClr val="0070C0"/>
                </a:solidFill>
              </a:rPr>
              <a:t>, иди, борись и </a:t>
            </a:r>
            <a:r>
              <a:rPr lang="ru-RU" sz="2400" b="1" dirty="0" smtClean="0">
                <a:solidFill>
                  <a:srgbClr val="0070C0"/>
                </a:solidFill>
              </a:rPr>
              <a:t>побеждай»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7893" y="6326643"/>
            <a:ext cx="456225" cy="465933"/>
          </a:xfrm>
          <a:prstGeom prst="rect">
            <a:avLst/>
          </a:prstGeom>
        </p:spPr>
      </p:pic>
      <p:sp>
        <p:nvSpPr>
          <p:cNvPr id="2" name="Блок-схема: знак завершения 1"/>
          <p:cNvSpPr/>
          <p:nvPr/>
        </p:nvSpPr>
        <p:spPr>
          <a:xfrm>
            <a:off x="723331" y="450375"/>
            <a:ext cx="10795380" cy="1214651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Воины второго </a:t>
            </a:r>
            <a:r>
              <a:rPr lang="ru-RU" sz="3200" b="1" dirty="0">
                <a:solidFill>
                  <a:srgbClr val="0070C0"/>
                </a:solidFill>
              </a:rPr>
              <a:t>народного ополчения шли в бой под знаменем, на котором девизом были слова: </a:t>
            </a:r>
            <a:r>
              <a:rPr lang="ru-RU" sz="3200" b="1" dirty="0" smtClean="0">
                <a:solidFill>
                  <a:srgbClr val="0070C0"/>
                </a:solidFill>
              </a:rPr>
              <a:t>…</a:t>
            </a:r>
            <a:endParaRPr lang="ru-RU" sz="3200" b="1" dirty="0">
              <a:solidFill>
                <a:srgbClr val="0070C0"/>
              </a:solidFill>
            </a:endParaRPr>
          </a:p>
          <a:p>
            <a:pPr algn="ctr"/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7336647" y="2076736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«Родина – мать, умей за неё постоять»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7336647" y="4178492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«Смелого - пуля боится. Смелого - штык не берет»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7336647" y="5229373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«За царя, за Русь, за веру»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9" name="Picture 2" descr="https://www.beesona.ru/upload/612/bb8a5fe575bd96354192073871a7b23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09056" y="3998793"/>
            <a:ext cx="2404633" cy="28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7893" y="6326643"/>
            <a:ext cx="456225" cy="465933"/>
          </a:xfrm>
          <a:prstGeom prst="rect">
            <a:avLst/>
          </a:prstGeom>
        </p:spPr>
      </p:pic>
      <p:sp>
        <p:nvSpPr>
          <p:cNvPr id="2" name="Блок-схема: знак завершения 1"/>
          <p:cNvSpPr/>
          <p:nvPr/>
        </p:nvSpPr>
        <p:spPr>
          <a:xfrm>
            <a:off x="723331" y="450375"/>
            <a:ext cx="10795380" cy="1214651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Для организации </a:t>
            </a:r>
            <a:r>
              <a:rPr lang="ru-RU" sz="3000" b="1" dirty="0" smtClean="0">
                <a:solidFill>
                  <a:srgbClr val="0070C0"/>
                </a:solidFill>
              </a:rPr>
              <a:t>финансирования </a:t>
            </a:r>
            <a:r>
              <a:rPr lang="ru-RU" sz="3000" b="1" dirty="0">
                <a:solidFill>
                  <a:srgbClr val="0070C0"/>
                </a:solidFill>
              </a:rPr>
              <a:t>второго </a:t>
            </a:r>
            <a:endParaRPr lang="ru-RU" sz="3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3000" b="1" dirty="0" smtClean="0">
                <a:solidFill>
                  <a:srgbClr val="0070C0"/>
                </a:solidFill>
              </a:rPr>
              <a:t>ополчения </a:t>
            </a:r>
            <a:r>
              <a:rPr lang="ru-RU" sz="3000" b="1" dirty="0">
                <a:solidFill>
                  <a:srgbClr val="0070C0"/>
                </a:solidFill>
              </a:rPr>
              <a:t>Кузьма </a:t>
            </a:r>
            <a:r>
              <a:rPr lang="ru-RU" sz="3000" b="1" dirty="0" smtClean="0">
                <a:solidFill>
                  <a:srgbClr val="0070C0"/>
                </a:solidFill>
              </a:rPr>
              <a:t>Минин ввёл </a:t>
            </a:r>
            <a:r>
              <a:rPr lang="ru-RU" sz="3000" b="1" dirty="0">
                <a:solidFill>
                  <a:srgbClr val="0070C0"/>
                </a:solidFill>
              </a:rPr>
              <a:t>налог в Нижнем Новгороде. Как он назывался?</a:t>
            </a: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7336647" y="2076736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Дань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7336647" y="3127615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Ясак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7336647" y="5229373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Пятая </a:t>
            </a:r>
            <a:r>
              <a:rPr lang="ru-RU" sz="3200" b="1" dirty="0">
                <a:solidFill>
                  <a:srgbClr val="0070C0"/>
                </a:solidFill>
              </a:rPr>
              <a:t>деньга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7336647" y="4178500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Оброк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9" name="Picture 2" descr="https://www.beesona.ru/upload/612/bb8a5fe575bd96354192073871a7b23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09056" y="3998793"/>
            <a:ext cx="2404633" cy="28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23331" y="1850342"/>
            <a:ext cx="65903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«Пятая деньга», т.е. пятая </a:t>
            </a:r>
            <a:r>
              <a:rPr lang="ru-RU" sz="2000" dirty="0"/>
              <a:t>часть со всех доходов и имущества </a:t>
            </a:r>
            <a:r>
              <a:rPr lang="ru-RU" sz="2000" dirty="0" smtClean="0"/>
              <a:t>горожан. Бюджет </a:t>
            </a:r>
            <a:r>
              <a:rPr lang="ru-RU" sz="2000" dirty="0"/>
              <a:t>Нижегородского ополчения оценивается в 45 000 рублей, </a:t>
            </a:r>
            <a:r>
              <a:rPr lang="ru-RU" sz="2000" dirty="0" smtClean="0"/>
              <a:t>что </a:t>
            </a:r>
            <a:r>
              <a:rPr lang="ru-RU" sz="2000" dirty="0"/>
              <a:t>немало. В то время курица стоила 1 копейку, за 8 рублей можно было построить избу. Всё записывалось, Михаил Романов (первый русский царь из династии </a:t>
            </a:r>
            <a:r>
              <a:rPr lang="ru-RU" sz="2000" dirty="0" smtClean="0"/>
              <a:t>Романовых) </a:t>
            </a:r>
            <a:r>
              <a:rPr lang="ru-RU" sz="2000" dirty="0"/>
              <a:t>деньги вернул и освободил Нижний Новгород от налогов на длительное время.</a:t>
            </a:r>
          </a:p>
        </p:txBody>
      </p:sp>
    </p:spTree>
    <p:extLst>
      <p:ext uri="{BB962C8B-B14F-4D97-AF65-F5344CB8AC3E}">
        <p14:creationId xmlns:p14="http://schemas.microsoft.com/office/powerpoint/2010/main" val="188245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нак завершения 5"/>
          <p:cNvSpPr/>
          <p:nvPr/>
        </p:nvSpPr>
        <p:spPr>
          <a:xfrm>
            <a:off x="7178722" y="2620369"/>
            <a:ext cx="4339990" cy="3138985"/>
          </a:xfrm>
          <a:prstGeom prst="flowChartTerminator">
            <a:avLst/>
          </a:prstGeom>
          <a:solidFill>
            <a:schemeClr val="bg1">
              <a:alpha val="1000"/>
            </a:scheme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FF7C80"/>
                </a:solidFill>
              </a:rPr>
              <a:t>В </a:t>
            </a:r>
            <a:r>
              <a:rPr lang="ru-RU" sz="2600" b="1" dirty="0">
                <a:solidFill>
                  <a:srgbClr val="FF7C80"/>
                </a:solidFill>
              </a:rPr>
              <a:t>подвиге Минина и Пожарского </a:t>
            </a:r>
            <a:r>
              <a:rPr lang="ru-RU" sz="2600" b="1" dirty="0" smtClean="0">
                <a:solidFill>
                  <a:srgbClr val="FF7C80"/>
                </a:solidFill>
              </a:rPr>
              <a:t>чётко </a:t>
            </a:r>
            <a:r>
              <a:rPr lang="ru-RU" sz="2600" b="1" dirty="0">
                <a:solidFill>
                  <a:srgbClr val="FF7C80"/>
                </a:solidFill>
              </a:rPr>
              <a:t>выражено единство всех </a:t>
            </a:r>
            <a:r>
              <a:rPr lang="ru-RU" sz="2600" b="1" dirty="0" smtClean="0">
                <a:solidFill>
                  <a:srgbClr val="FF7C80"/>
                </a:solidFill>
              </a:rPr>
              <a:t>национальностей, всех </a:t>
            </a:r>
            <a:r>
              <a:rPr lang="ru-RU" sz="2600" b="1" dirty="0">
                <a:solidFill>
                  <a:srgbClr val="FF7C80"/>
                </a:solidFill>
              </a:rPr>
              <a:t>сословий (крестьян, торговцев, служилых, богомольцев</a:t>
            </a:r>
            <a:r>
              <a:rPr lang="ru-RU" sz="2600" b="1" dirty="0" smtClean="0">
                <a:solidFill>
                  <a:srgbClr val="FF7C80"/>
                </a:solidFill>
              </a:rPr>
              <a:t>) и </a:t>
            </a:r>
            <a:r>
              <a:rPr lang="ru-RU" sz="2600" b="1" dirty="0">
                <a:solidFill>
                  <a:srgbClr val="FF7C80"/>
                </a:solidFill>
              </a:rPr>
              <a:t>городов со </a:t>
            </a:r>
            <a:r>
              <a:rPr lang="ru-RU" sz="2600" b="1" dirty="0" smtClean="0">
                <a:solidFill>
                  <a:srgbClr val="FF7C80"/>
                </a:solidFill>
              </a:rPr>
              <a:t>столицей</a:t>
            </a:r>
            <a:endParaRPr lang="ru-RU" sz="2600" b="1" dirty="0">
              <a:solidFill>
                <a:srgbClr val="FF7C80"/>
              </a:solidFill>
            </a:endParaRPr>
          </a:p>
        </p:txBody>
      </p:sp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7893" y="6326643"/>
            <a:ext cx="456225" cy="465933"/>
          </a:xfrm>
          <a:prstGeom prst="rect">
            <a:avLst/>
          </a:prstGeom>
        </p:spPr>
      </p:pic>
      <p:sp>
        <p:nvSpPr>
          <p:cNvPr id="2" name="Блок-схема: знак завершения 1"/>
          <p:cNvSpPr/>
          <p:nvPr/>
        </p:nvSpPr>
        <p:spPr>
          <a:xfrm>
            <a:off x="723331" y="450375"/>
            <a:ext cx="10795380" cy="1214651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Почему праздник называется День народного единства? </a:t>
            </a:r>
          </a:p>
        </p:txBody>
      </p:sp>
      <p:pic>
        <p:nvPicPr>
          <p:cNvPr id="9" name="Picture 2" descr="https://www.beesona.ru/upload/612/bb8a5fe575bd96354192073871a7b23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09056" y="3998793"/>
            <a:ext cx="2404633" cy="28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нак завершения 5"/>
          <p:cNvSpPr/>
          <p:nvPr/>
        </p:nvSpPr>
        <p:spPr>
          <a:xfrm>
            <a:off x="7445829" y="3563203"/>
            <a:ext cx="4182064" cy="871179"/>
          </a:xfrm>
          <a:prstGeom prst="flowChartTerminator">
            <a:avLst/>
          </a:prstGeom>
          <a:solidFill>
            <a:schemeClr val="bg1">
              <a:alpha val="1000"/>
            </a:scheme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7C80"/>
                </a:solidFill>
              </a:rPr>
              <a:t>Казанский собор </a:t>
            </a:r>
            <a:endParaRPr lang="ru-RU" sz="3600" b="1" dirty="0">
              <a:solidFill>
                <a:srgbClr val="FF7C80"/>
              </a:solidFill>
            </a:endParaRPr>
          </a:p>
        </p:txBody>
      </p:sp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7893" y="6326643"/>
            <a:ext cx="456225" cy="465933"/>
          </a:xfrm>
          <a:prstGeom prst="rect">
            <a:avLst/>
          </a:prstGeom>
        </p:spPr>
      </p:pic>
      <p:sp>
        <p:nvSpPr>
          <p:cNvPr id="2" name="Блок-схема: знак завершения 1"/>
          <p:cNvSpPr/>
          <p:nvPr/>
        </p:nvSpPr>
        <p:spPr>
          <a:xfrm>
            <a:off x="723331" y="450375"/>
            <a:ext cx="10795380" cy="1214651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Какой собор </a:t>
            </a:r>
            <a:r>
              <a:rPr lang="ru-RU" sz="3200" b="1" dirty="0" smtClean="0">
                <a:solidFill>
                  <a:srgbClr val="0070C0"/>
                </a:solidFill>
              </a:rPr>
              <a:t>был сооружён </a:t>
            </a:r>
            <a:r>
              <a:rPr lang="ru-RU" sz="3200" b="1" dirty="0">
                <a:solidFill>
                  <a:srgbClr val="0070C0"/>
                </a:solidFill>
              </a:rPr>
              <a:t>в Москве в память </a:t>
            </a:r>
            <a:r>
              <a:rPr lang="ru-RU" sz="3200" b="1" dirty="0" smtClean="0">
                <a:solidFill>
                  <a:srgbClr val="0070C0"/>
                </a:solidFill>
              </a:rPr>
              <a:t>о </a:t>
            </a:r>
            <a:r>
              <a:rPr lang="ru-RU" sz="3200" b="1" dirty="0">
                <a:solidFill>
                  <a:srgbClr val="0070C0"/>
                </a:solidFill>
              </a:rPr>
              <a:t>избавлении Москвы от поляков?</a:t>
            </a:r>
          </a:p>
        </p:txBody>
      </p:sp>
      <p:pic>
        <p:nvPicPr>
          <p:cNvPr id="9" name="Picture 2" descr="https://www.beesona.ru/upload/612/bb8a5fe575bd96354192073871a7b23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09056" y="3998793"/>
            <a:ext cx="2404633" cy="28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Собор казанской иконы божией матери на красной площади, россия, город  москва, красная площадь - Хор Ве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занский собор в Москве: история, описание,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426" y="2398591"/>
            <a:ext cx="4056490" cy="30298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9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нак завершения 5"/>
          <p:cNvSpPr/>
          <p:nvPr/>
        </p:nvSpPr>
        <p:spPr>
          <a:xfrm>
            <a:off x="7445829" y="3563203"/>
            <a:ext cx="4182064" cy="871179"/>
          </a:xfrm>
          <a:prstGeom prst="flowChartTerminator">
            <a:avLst/>
          </a:prstGeom>
          <a:solidFill>
            <a:schemeClr val="bg1">
              <a:alpha val="1000"/>
            </a:scheme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7C80"/>
                </a:solidFill>
              </a:rPr>
              <a:t>Ополчение </a:t>
            </a:r>
            <a:endParaRPr lang="ru-RU" sz="3200" b="1" dirty="0">
              <a:solidFill>
                <a:srgbClr val="FF7C80"/>
              </a:solidFill>
            </a:endParaRPr>
          </a:p>
        </p:txBody>
      </p:sp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7893" y="6326643"/>
            <a:ext cx="456225" cy="465933"/>
          </a:xfrm>
          <a:prstGeom prst="rect">
            <a:avLst/>
          </a:prstGeom>
        </p:spPr>
      </p:pic>
      <p:sp>
        <p:nvSpPr>
          <p:cNvPr id="2" name="Блок-схема: знак завершения 1"/>
          <p:cNvSpPr/>
          <p:nvPr/>
        </p:nvSpPr>
        <p:spPr>
          <a:xfrm>
            <a:off x="723331" y="450375"/>
            <a:ext cx="10795380" cy="1214651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Как называется войско, создаваемое на добровольных началах?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9" name="Picture 2" descr="https://www.beesona.ru/upload/612/bb8a5fe575bd96354192073871a7b23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09056" y="3998793"/>
            <a:ext cx="2404633" cy="28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30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нак завершения 5"/>
          <p:cNvSpPr/>
          <p:nvPr/>
        </p:nvSpPr>
        <p:spPr>
          <a:xfrm>
            <a:off x="7445829" y="3563203"/>
            <a:ext cx="4182064" cy="871179"/>
          </a:xfrm>
          <a:prstGeom prst="flowChartTerminator">
            <a:avLst/>
          </a:prstGeom>
          <a:solidFill>
            <a:schemeClr val="bg1">
              <a:alpha val="1000"/>
            </a:scheme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7C80"/>
                </a:solidFill>
              </a:rPr>
              <a:t>Казанская икона Божией Матери </a:t>
            </a:r>
            <a:endParaRPr lang="ru-RU" sz="3200" b="1" dirty="0">
              <a:solidFill>
                <a:srgbClr val="FF7C80"/>
              </a:solidFill>
            </a:endParaRPr>
          </a:p>
        </p:txBody>
      </p:sp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7893" y="6326643"/>
            <a:ext cx="456225" cy="465933"/>
          </a:xfrm>
          <a:prstGeom prst="rect">
            <a:avLst/>
          </a:prstGeom>
        </p:spPr>
      </p:pic>
      <p:sp>
        <p:nvSpPr>
          <p:cNvPr id="2" name="Блок-схема: знак завершения 1"/>
          <p:cNvSpPr/>
          <p:nvPr/>
        </p:nvSpPr>
        <p:spPr>
          <a:xfrm>
            <a:off x="723331" y="450375"/>
            <a:ext cx="10795380" cy="1214651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Что стало символом победы всенародного ополчения в освобождении Русской земли в 1612 </a:t>
            </a:r>
            <a:r>
              <a:rPr lang="ru-RU" sz="3200" b="1" dirty="0" smtClean="0">
                <a:solidFill>
                  <a:srgbClr val="0070C0"/>
                </a:solidFill>
              </a:rPr>
              <a:t>г.?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9" name="Picture 2" descr="https://www.beesona.ru/upload/612/bb8a5fe575bd96354192073871a7b23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09056" y="3998793"/>
            <a:ext cx="2404633" cy="28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3331" y="1665026"/>
            <a:ext cx="107953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1A1A1A"/>
              </a:solidFill>
              <a:latin typeface="PT Serif"/>
            </a:endParaRPr>
          </a:p>
          <a:p>
            <a:pPr algn="ctr"/>
            <a:r>
              <a:rPr lang="ru-RU" sz="2000" dirty="0">
                <a:solidFill>
                  <a:srgbClr val="1A1A1A"/>
                </a:solidFill>
              </a:rPr>
              <a:t>По преданию, Казанская икона Божией Матери была прислана из Казани князю Дмитрию Пожарскому и стала покровительницей народного ополчения. С ней войско вошло в Москву.</a:t>
            </a:r>
          </a:p>
          <a:p>
            <a:pPr algn="ctr"/>
            <a:r>
              <a:rPr lang="ru-RU" sz="2000" dirty="0">
                <a:solidFill>
                  <a:srgbClr val="1A1A1A"/>
                </a:solidFill>
              </a:rPr>
              <a:t>Сегодня на Красной площади стоит собор Казанской иконы Божией Матери, освященный в 1637 году в память о героях, освободивших столицу</a:t>
            </a:r>
            <a:r>
              <a:rPr lang="ru-RU" sz="2000" dirty="0" smtClean="0">
                <a:solidFill>
                  <a:srgbClr val="1A1A1A"/>
                </a:solidFill>
              </a:rPr>
              <a:t>.</a:t>
            </a:r>
            <a:endParaRPr lang="ru-RU" sz="2000" dirty="0">
              <a:solidFill>
                <a:srgbClr val="1A1A1A"/>
              </a:solidFill>
            </a:endParaRPr>
          </a:p>
        </p:txBody>
      </p:sp>
      <p:pic>
        <p:nvPicPr>
          <p:cNvPr id="1026" name="Picture 2" descr="Казанская икона Божией Матери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0060" y="3563203"/>
            <a:ext cx="2403090" cy="302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19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7893" y="6326643"/>
            <a:ext cx="456225" cy="465933"/>
          </a:xfrm>
          <a:prstGeom prst="rect">
            <a:avLst/>
          </a:prstGeom>
        </p:spPr>
      </p:pic>
      <p:sp>
        <p:nvSpPr>
          <p:cNvPr id="2" name="Блок-схема: знак завершения 1"/>
          <p:cNvSpPr/>
          <p:nvPr/>
        </p:nvSpPr>
        <p:spPr>
          <a:xfrm>
            <a:off x="723331" y="450375"/>
            <a:ext cx="10795380" cy="1214651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Почему </a:t>
            </a:r>
            <a:r>
              <a:rPr lang="ru-RU" sz="2800" b="1" dirty="0">
                <a:solidFill>
                  <a:srgbClr val="0070C0"/>
                </a:solidFill>
              </a:rPr>
              <a:t>считается, что </a:t>
            </a:r>
            <a:r>
              <a:rPr lang="ru-RU" sz="2800" b="1" dirty="0" smtClean="0">
                <a:solidFill>
                  <a:srgbClr val="0070C0"/>
                </a:solidFill>
              </a:rPr>
              <a:t>празднование Дня Казанской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Божией Матери и Дня народного единства </a:t>
            </a:r>
            <a:r>
              <a:rPr lang="ru-RU" sz="2800" b="1" dirty="0">
                <a:solidFill>
                  <a:srgbClr val="0070C0"/>
                </a:solidFill>
              </a:rPr>
              <a:t>не новшество, а своего рода возвращение к традициям?</a:t>
            </a:r>
          </a:p>
          <a:p>
            <a:pPr algn="ctr"/>
            <a:endParaRPr lang="ru-RU" sz="2900" b="1" dirty="0">
              <a:solidFill>
                <a:srgbClr val="0070C0"/>
              </a:solidFill>
            </a:endParaRPr>
          </a:p>
        </p:txBody>
      </p:sp>
      <p:pic>
        <p:nvPicPr>
          <p:cNvPr id="9" name="Picture 2" descr="https://www.beesona.ru/upload/612/bb8a5fe575bd96354192073871a7b23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09056" y="3998793"/>
            <a:ext cx="2404633" cy="28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Блок-схема: знак завершения 6"/>
          <p:cNvSpPr/>
          <p:nvPr/>
        </p:nvSpPr>
        <p:spPr>
          <a:xfrm>
            <a:off x="7445829" y="2497541"/>
            <a:ext cx="4182064" cy="3657599"/>
          </a:xfrm>
          <a:prstGeom prst="flowChartTerminator">
            <a:avLst/>
          </a:prstGeom>
          <a:solidFill>
            <a:schemeClr val="bg1">
              <a:alpha val="1000"/>
            </a:scheme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7C80"/>
                </a:solidFill>
              </a:rPr>
              <a:t>Потому что эти праздники отмечались по указу царя Алексея Михайловича с 1649 </a:t>
            </a:r>
            <a:r>
              <a:rPr lang="ru-RU" sz="2400" b="1" dirty="0" smtClean="0">
                <a:solidFill>
                  <a:srgbClr val="FF7C80"/>
                </a:solidFill>
              </a:rPr>
              <a:t>года, но после </a:t>
            </a:r>
            <a:r>
              <a:rPr lang="ru-RU" sz="2400" b="1" dirty="0">
                <a:solidFill>
                  <a:srgbClr val="FF7C80"/>
                </a:solidFill>
              </a:rPr>
              <a:t>революции 1917 года </a:t>
            </a:r>
            <a:r>
              <a:rPr lang="ru-RU" sz="2400" b="1" dirty="0" smtClean="0">
                <a:solidFill>
                  <a:srgbClr val="FF7C80"/>
                </a:solidFill>
              </a:rPr>
              <a:t>традиция </a:t>
            </a:r>
            <a:r>
              <a:rPr lang="ru-RU" sz="2400" b="1" dirty="0">
                <a:solidFill>
                  <a:srgbClr val="FF7C80"/>
                </a:solidFill>
              </a:rPr>
              <a:t>отмечать освобождение Москвы от польско-литовских захватчиков </a:t>
            </a:r>
            <a:r>
              <a:rPr lang="ru-RU" sz="2400" b="1" dirty="0" smtClean="0">
                <a:solidFill>
                  <a:srgbClr val="FF7C80"/>
                </a:solidFill>
              </a:rPr>
              <a:t>прервалась</a:t>
            </a:r>
            <a:endParaRPr lang="ru-RU" sz="2400" b="1" dirty="0">
              <a:solidFill>
                <a:srgbClr val="FF7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9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10485" y="4559595"/>
            <a:ext cx="49736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4D5156"/>
                </a:solidFill>
              </a:rPr>
              <a:t>Н</a:t>
            </a:r>
            <a:r>
              <a:rPr lang="ru-RU" sz="2000" dirty="0" smtClean="0">
                <a:solidFill>
                  <a:srgbClr val="4D5156"/>
                </a:solidFill>
              </a:rPr>
              <a:t>ациональный герой</a:t>
            </a:r>
            <a:r>
              <a:rPr lang="ru-RU" sz="2000" dirty="0">
                <a:solidFill>
                  <a:srgbClr val="4D5156"/>
                </a:solidFill>
              </a:rPr>
              <a:t>,</a:t>
            </a:r>
            <a:r>
              <a:rPr lang="ru-RU" sz="2000" dirty="0" smtClean="0">
                <a:solidFill>
                  <a:srgbClr val="4D5156"/>
                </a:solidFill>
              </a:rPr>
              <a:t> прославившийся </a:t>
            </a:r>
            <a:r>
              <a:rPr lang="ru-RU" sz="2000" dirty="0">
                <a:solidFill>
                  <a:srgbClr val="4D5156"/>
                </a:solidFill>
              </a:rPr>
              <a:t>спасением царя Михаила Фёдоровича от польско-литовского </a:t>
            </a:r>
            <a:r>
              <a:rPr lang="ru-RU" sz="2000" dirty="0" smtClean="0">
                <a:solidFill>
                  <a:srgbClr val="4D5156"/>
                </a:solidFill>
              </a:rPr>
              <a:t>отряда. Чтобы </a:t>
            </a:r>
            <a:r>
              <a:rPr lang="ru-RU" sz="2000" dirty="0">
                <a:solidFill>
                  <a:srgbClr val="4D5156"/>
                </a:solidFill>
              </a:rPr>
              <a:t>поляки не прошли и не убили русского царя, </a:t>
            </a:r>
            <a:r>
              <a:rPr lang="ru-RU" sz="2000" dirty="0" smtClean="0">
                <a:solidFill>
                  <a:srgbClr val="4D5156"/>
                </a:solidFill>
              </a:rPr>
              <a:t>он пожертвовал </a:t>
            </a:r>
            <a:r>
              <a:rPr lang="ru-RU" sz="2000" dirty="0">
                <a:solidFill>
                  <a:srgbClr val="4D5156"/>
                </a:solidFill>
              </a:rPr>
              <a:t>своей жизнью, заведя интервентов в болото. </a:t>
            </a:r>
            <a:endParaRPr lang="ru-RU" sz="2000" dirty="0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7445829" y="3563203"/>
            <a:ext cx="4182064" cy="871179"/>
          </a:xfrm>
          <a:prstGeom prst="flowChartTerminator">
            <a:avLst/>
          </a:prstGeom>
          <a:solidFill>
            <a:schemeClr val="bg1">
              <a:alpha val="1000"/>
            </a:scheme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7C80"/>
                </a:solidFill>
              </a:rPr>
              <a:t>Иван Сусанин  </a:t>
            </a:r>
            <a:endParaRPr lang="ru-RU" sz="3200" b="1" dirty="0">
              <a:solidFill>
                <a:srgbClr val="FF7C80"/>
              </a:solidFill>
            </a:endParaRPr>
          </a:p>
        </p:txBody>
      </p:sp>
      <p:sp>
        <p:nvSpPr>
          <p:cNvPr id="2" name="Блок-схема: знак завершения 1"/>
          <p:cNvSpPr/>
          <p:nvPr/>
        </p:nvSpPr>
        <p:spPr>
          <a:xfrm>
            <a:off x="723331" y="450375"/>
            <a:ext cx="10795380" cy="1214651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Перед вами отрывок из стихотворения К. </a:t>
            </a:r>
            <a:r>
              <a:rPr lang="ru-RU" sz="3200" b="1" dirty="0" smtClean="0">
                <a:solidFill>
                  <a:srgbClr val="0070C0"/>
                </a:solidFill>
              </a:rPr>
              <a:t>Рылеева.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О ком идёт речь?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9" name="Picture 2" descr="https://www.beesona.ru/upload/612/bb8a5fe575bd96354192073871a7b23c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09056" y="3998793"/>
            <a:ext cx="2404633" cy="28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76106" y="1678673"/>
            <a:ext cx="387182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/>
              <a:t>«Известно мне: погибель </a:t>
            </a:r>
            <a:r>
              <a:rPr lang="ru-RU" sz="2100" dirty="0" smtClean="0"/>
              <a:t>ждёт</a:t>
            </a:r>
            <a:endParaRPr lang="ru-RU" sz="2100" dirty="0"/>
          </a:p>
          <a:p>
            <a:r>
              <a:rPr lang="ru-RU" sz="2100" dirty="0"/>
              <a:t>Того, кто первый </a:t>
            </a:r>
            <a:r>
              <a:rPr lang="ru-RU" sz="2100" dirty="0" smtClean="0"/>
              <a:t>восстаёт</a:t>
            </a:r>
            <a:endParaRPr lang="ru-RU" sz="2100" dirty="0"/>
          </a:p>
          <a:p>
            <a:r>
              <a:rPr lang="ru-RU" sz="2100" dirty="0"/>
              <a:t>На утеснителей народа, –</a:t>
            </a:r>
          </a:p>
          <a:p>
            <a:r>
              <a:rPr lang="ru-RU" sz="2100" dirty="0"/>
              <a:t>Судьба меня уж обрекла.</a:t>
            </a:r>
          </a:p>
          <a:p>
            <a:r>
              <a:rPr lang="ru-RU" sz="2100" dirty="0"/>
              <a:t>Но где, скажи, когда была</a:t>
            </a:r>
          </a:p>
          <a:p>
            <a:r>
              <a:rPr lang="ru-RU" sz="2100" dirty="0"/>
              <a:t>Без жертв искуплена свобода?</a:t>
            </a:r>
          </a:p>
          <a:p>
            <a:r>
              <a:rPr lang="ru-RU" sz="2100" dirty="0"/>
              <a:t>Погибну я за край родной, –</a:t>
            </a:r>
          </a:p>
          <a:p>
            <a:r>
              <a:rPr lang="ru-RU" sz="2100" dirty="0"/>
              <a:t>Я это чувствую, я знаю...</a:t>
            </a:r>
          </a:p>
          <a:p>
            <a:r>
              <a:rPr lang="ru-RU" sz="2100" dirty="0"/>
              <a:t>И радостно, отец святой,</a:t>
            </a:r>
          </a:p>
          <a:p>
            <a:r>
              <a:rPr lang="ru-RU" sz="2100" dirty="0"/>
              <a:t>Свой жребий я благословляю!»</a:t>
            </a:r>
            <a:endParaRPr lang="ru-RU" sz="2100" b="0" i="0" dirty="0">
              <a:effectLst/>
            </a:endParaRPr>
          </a:p>
        </p:txBody>
      </p:sp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7893" y="6326643"/>
            <a:ext cx="456225" cy="46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/>
          <p:cNvSpPr/>
          <p:nvPr/>
        </p:nvSpPr>
        <p:spPr>
          <a:xfrm>
            <a:off x="723331" y="450375"/>
            <a:ext cx="10795380" cy="1214651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 каком городе установлен памятник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Ивану Сусанину?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7336647" y="2076736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</a:rPr>
              <a:t> В Ярославле </a:t>
            </a:r>
            <a:endParaRPr lang="ru-RU" sz="3000" b="1" dirty="0">
              <a:solidFill>
                <a:srgbClr val="0070C0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7336647" y="3127615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</a:rPr>
              <a:t>В Нижнем Новгороде  </a:t>
            </a:r>
            <a:endParaRPr lang="ru-RU" sz="3000" b="1" dirty="0">
              <a:solidFill>
                <a:srgbClr val="0070C0"/>
              </a:solidFill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7336647" y="4178494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</a:rPr>
              <a:t>В Костроме  </a:t>
            </a:r>
            <a:endParaRPr lang="ru-RU" sz="3000" b="1" dirty="0">
              <a:solidFill>
                <a:srgbClr val="0070C0"/>
              </a:solidFill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7336647" y="5229373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</a:rPr>
              <a:t>В Суздале  </a:t>
            </a:r>
            <a:endParaRPr lang="ru-RU" sz="3000" b="1" dirty="0">
              <a:solidFill>
                <a:srgbClr val="0070C0"/>
              </a:solidFill>
            </a:endParaRPr>
          </a:p>
        </p:txBody>
      </p:sp>
      <p:pic>
        <p:nvPicPr>
          <p:cNvPr id="9" name="Picture 2" descr="https://www.beesona.ru/upload/612/bb8a5fe575bd96354192073871a7b23c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09056" y="3998793"/>
            <a:ext cx="2404633" cy="28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8711" y="6190811"/>
            <a:ext cx="531125" cy="5311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23331" y="1850342"/>
            <a:ext cx="65903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Ивану Сусанину и его подвигу посвящены произведения музыкального, изобразительного и словесного искусства: опера М. И. Глинки «Иван Сусанин» («Жизнь за царя»), дума К. Ф. Рылеева «Иван Сусанин», драма Н. А. Полевого «Костромские леса», картина М. И. Скотти «Подвиг Ивана Сусанина».</a:t>
            </a:r>
          </a:p>
        </p:txBody>
      </p:sp>
    </p:spTree>
    <p:extLst>
      <p:ext uri="{BB962C8B-B14F-4D97-AF65-F5344CB8AC3E}">
        <p14:creationId xmlns:p14="http://schemas.microsoft.com/office/powerpoint/2010/main" val="13774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715" y="1327799"/>
            <a:ext cx="1161489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"/>
              </a:rPr>
              <a:t>https://chetelecom.ru/%D1%81-%D0%B4%D0%BD%D0%B5%D0%BC-%D0%BD%D0%B0%D1%80%D0%BE%D0%B4%D0%BD%D0%BE%D0%B3%D0%BE-%D0%B5%D0%B4%D0%B8%D0%BD%D1%81%D1%82%D0%B2%D0%B0/</a:t>
            </a:r>
            <a:r>
              <a:rPr lang="ru-RU" sz="1400" dirty="0" smtClean="0"/>
              <a:t> </a:t>
            </a:r>
          </a:p>
          <a:p>
            <a:r>
              <a:rPr lang="en-US" sz="1400" dirty="0">
                <a:hlinkClick r:id="rId3"/>
              </a:rPr>
              <a:t>https://www.beesona.ru/id43742/playcast/259379</a:t>
            </a:r>
            <a:r>
              <a:rPr lang="en-US" sz="1400" dirty="0" smtClean="0">
                <a:hlinkClick r:id="rId3"/>
              </a:rPr>
              <a:t>/</a:t>
            </a:r>
            <a:r>
              <a:rPr lang="ru-RU" sz="1400" dirty="0" smtClean="0"/>
              <a:t> </a:t>
            </a:r>
          </a:p>
          <a:p>
            <a:r>
              <a:rPr lang="en-US" sz="1400" dirty="0">
                <a:hlinkClick r:id="rId4"/>
              </a:rPr>
              <a:t>https://detskiychas.ru/victorina/den_narodnogo_edinstva</a:t>
            </a:r>
            <a:r>
              <a:rPr lang="en-US" sz="1400" dirty="0" smtClean="0">
                <a:hlinkClick r:id="rId4"/>
              </a:rPr>
              <a:t>/</a:t>
            </a:r>
            <a:r>
              <a:rPr lang="ru-RU" sz="1400" dirty="0" smtClean="0"/>
              <a:t> </a:t>
            </a:r>
          </a:p>
          <a:p>
            <a:r>
              <a:rPr lang="en-US" sz="1400" dirty="0">
                <a:hlinkClick r:id="rId5"/>
              </a:rPr>
              <a:t>http://www.admbal.ru/news/viktorina-soglasie-edinstvo-vera-posvyashchennaya-dnyu-narodnogo-edinstva</a:t>
            </a:r>
            <a:r>
              <a:rPr lang="en-US" sz="1400" dirty="0" smtClean="0">
                <a:hlinkClick r:id="rId5"/>
              </a:rPr>
              <a:t>/</a:t>
            </a:r>
            <a:endParaRPr lang="ru-RU" sz="1400" dirty="0" smtClean="0"/>
          </a:p>
          <a:p>
            <a:r>
              <a:rPr lang="en-US" sz="1400" dirty="0">
                <a:hlinkClick r:id="rId6"/>
              </a:rPr>
              <a:t>https://vk.com/@</a:t>
            </a:r>
            <a:r>
              <a:rPr lang="en-US" sz="1400" dirty="0" smtClean="0">
                <a:hlinkClick r:id="rId6"/>
              </a:rPr>
              <a:t>molodegbrb-otvety-na-voprosy-viktoriny-posvyaschennoi-dnu-narodnogo-edi</a:t>
            </a:r>
            <a:endParaRPr lang="ru-RU" sz="1400" dirty="0" smtClean="0"/>
          </a:p>
          <a:p>
            <a:r>
              <a:rPr lang="en-US" sz="1400" dirty="0">
                <a:hlinkClick r:id="rId7"/>
              </a:rPr>
              <a:t>https://</a:t>
            </a:r>
            <a:r>
              <a:rPr lang="en-US" sz="1400" dirty="0" smtClean="0">
                <a:hlinkClick r:id="rId7"/>
              </a:rPr>
              <a:t>tass.ru/obschestvo/9899093</a:t>
            </a:r>
            <a:endParaRPr lang="ru-RU" sz="1400" dirty="0" smtClean="0"/>
          </a:p>
          <a:p>
            <a:r>
              <a:rPr lang="en-US" sz="1400" dirty="0">
                <a:hlinkClick r:id="rId8"/>
              </a:rPr>
              <a:t>https://kipmu.ru/den-narodnogo-edinstva-interesnye-fakty</a:t>
            </a:r>
            <a:r>
              <a:rPr lang="en-US" sz="1400" dirty="0" smtClean="0">
                <a:hlinkClick r:id="rId8"/>
              </a:rPr>
              <a:t>/</a:t>
            </a:r>
            <a:endParaRPr lang="ru-RU" sz="1400" dirty="0" smtClean="0"/>
          </a:p>
          <a:p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ruk.1sept.ru/view_article.php?ID=200902015</a:t>
            </a:r>
            <a:r>
              <a:rPr lang="ru-RU" sz="1400" dirty="0" smtClean="0"/>
              <a:t> </a:t>
            </a:r>
          </a:p>
          <a:p>
            <a:r>
              <a:rPr lang="en-US" sz="1400" dirty="0">
                <a:hlinkClick r:id="rId10"/>
              </a:rPr>
              <a:t>https://</a:t>
            </a:r>
            <a:r>
              <a:rPr lang="en-US" sz="1400" dirty="0" smtClean="0">
                <a:hlinkClick r:id="rId10"/>
              </a:rPr>
              <a:t>www.zharar.com/rus/stihi/12300-november_4_edinstva.html</a:t>
            </a:r>
            <a:endParaRPr lang="ru-RU" sz="1400" dirty="0" smtClean="0"/>
          </a:p>
          <a:p>
            <a:r>
              <a:rPr lang="en-US" sz="1400" dirty="0">
                <a:hlinkClick r:id="rId11"/>
              </a:rPr>
              <a:t>https://www.nkj.ru/archive/articles/3363</a:t>
            </a:r>
            <a:r>
              <a:rPr lang="en-US" sz="1400" dirty="0" smtClean="0">
                <a:hlinkClick r:id="rId11"/>
              </a:rPr>
              <a:t>/</a:t>
            </a:r>
            <a:r>
              <a:rPr lang="ru-RU" sz="1400" dirty="0" smtClean="0"/>
              <a:t> </a:t>
            </a:r>
          </a:p>
          <a:p>
            <a:r>
              <a:rPr lang="en-US" sz="1400" dirty="0">
                <a:hlinkClick r:id="rId12"/>
              </a:rPr>
              <a:t>https://ecolis.ru/law/kuzma-minin-vvodit-nalog-v-nizhnem-nov</a:t>
            </a:r>
            <a:r>
              <a:rPr lang="en-US" sz="1400" dirty="0" smtClean="0">
                <a:hlinkClick r:id="rId12"/>
              </a:rPr>
              <a:t>/</a:t>
            </a:r>
            <a:endParaRPr lang="ru-RU" sz="1400" dirty="0" smtClean="0"/>
          </a:p>
          <a:p>
            <a:r>
              <a:rPr lang="en-US" sz="1400" dirty="0">
                <a:hlinkClick r:id="rId13"/>
              </a:rPr>
              <a:t>https://</a:t>
            </a:r>
            <a:r>
              <a:rPr lang="en-US" sz="1400" dirty="0" smtClean="0">
                <a:hlinkClick r:id="rId13"/>
              </a:rPr>
              <a:t>oir.mobi/649755-abstraktnyj-fon-rossija.html</a:t>
            </a:r>
            <a:r>
              <a:rPr lang="ru-RU" sz="1400" dirty="0" smtClean="0"/>
              <a:t> </a:t>
            </a:r>
          </a:p>
          <a:p>
            <a:r>
              <a:rPr lang="en-US" sz="1400" dirty="0">
                <a:hlinkClick r:id="rId14"/>
              </a:rPr>
              <a:t>https://</a:t>
            </a:r>
            <a:r>
              <a:rPr lang="en-US" sz="1400" dirty="0" smtClean="0">
                <a:hlinkClick r:id="rId14"/>
              </a:rPr>
              <a:t>pravdoiskatel77.livejournal.com/11033156.html</a:t>
            </a:r>
            <a:endParaRPr lang="ru-RU" sz="1400" dirty="0" smtClean="0"/>
          </a:p>
          <a:p>
            <a:r>
              <a:rPr lang="en-US" sz="1400" dirty="0">
                <a:hlinkClick r:id="rId15"/>
              </a:rPr>
              <a:t>https://</a:t>
            </a:r>
            <a:r>
              <a:rPr lang="en-US" sz="1400" dirty="0" smtClean="0">
                <a:hlinkClick r:id="rId15"/>
              </a:rPr>
              <a:t>putidorogi-nn.ru/evropa/930-kazanskij-sobor-v-moskve</a:t>
            </a:r>
            <a:endParaRPr lang="ru-RU" sz="1400" dirty="0" smtClean="0"/>
          </a:p>
          <a:p>
            <a:r>
              <a:rPr lang="en-US" sz="1400" dirty="0">
                <a:hlinkClick r:id="rId16"/>
              </a:rPr>
              <a:t>https://a-minin.ru/kak-budut-vosstanavlivat-pamyatnik</a:t>
            </a:r>
            <a:r>
              <a:rPr lang="en-US" sz="1400" dirty="0" smtClean="0">
                <a:hlinkClick r:id="rId16"/>
              </a:rPr>
              <a:t>/</a:t>
            </a:r>
            <a:endParaRPr lang="ru-RU" sz="1400" dirty="0" smtClean="0"/>
          </a:p>
          <a:p>
            <a:r>
              <a:rPr lang="en-US" sz="1400" dirty="0">
                <a:hlinkClick r:id="rId17"/>
              </a:rPr>
              <a:t>https://a-minin.ru/kozma-zakharych-minin-sukhoruk-i-ego-slo</a:t>
            </a:r>
            <a:r>
              <a:rPr lang="en-US" sz="1400" dirty="0" smtClean="0">
                <a:hlinkClick r:id="rId17"/>
              </a:rPr>
              <a:t>/</a:t>
            </a:r>
            <a:endParaRPr lang="ru-RU" sz="1400" dirty="0" smtClean="0"/>
          </a:p>
          <a:p>
            <a:r>
              <a:rPr lang="en-US" sz="1400" dirty="0">
                <a:hlinkClick r:id="rId18"/>
              </a:rPr>
              <a:t>https://</a:t>
            </a:r>
            <a:r>
              <a:rPr lang="en-US" sz="1400" dirty="0" smtClean="0">
                <a:hlinkClick r:id="rId18"/>
              </a:rPr>
              <a:t>argumenti.ru/history/2020/02/651430</a:t>
            </a:r>
            <a:endParaRPr lang="ru-RU" sz="1400" dirty="0" smtClean="0"/>
          </a:p>
          <a:p>
            <a:endParaRPr lang="ru-RU" sz="1400" dirty="0"/>
          </a:p>
        </p:txBody>
      </p:sp>
      <p:pic>
        <p:nvPicPr>
          <p:cNvPr id="4" name="Picture 2" descr="❀♫ 4 ноября - День народного единства! С праздником дорогие Россияне! ♫❀» ~  Плейкасты ~ Beesona.Ru"/>
          <p:cNvPicPr>
            <a:picLocks noChangeAspect="1" noChangeArrowheads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4" t="3528" r="4863"/>
          <a:stretch/>
        </p:blipFill>
        <p:spPr bwMode="auto">
          <a:xfrm>
            <a:off x="6785808" y="2852382"/>
            <a:ext cx="3900390" cy="400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715" y="232012"/>
            <a:ext cx="11614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Источники информации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8711" y="6190811"/>
            <a:ext cx="531125" cy="53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0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7893" y="6326643"/>
            <a:ext cx="456225" cy="465933"/>
          </a:xfrm>
          <a:prstGeom prst="rect">
            <a:avLst/>
          </a:prstGeom>
        </p:spPr>
      </p:pic>
      <p:sp>
        <p:nvSpPr>
          <p:cNvPr id="2" name="Блок-схема: знак завершения 1"/>
          <p:cNvSpPr/>
          <p:nvPr/>
        </p:nvSpPr>
        <p:spPr>
          <a:xfrm>
            <a:off x="723331" y="450375"/>
            <a:ext cx="10795380" cy="1214651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Когда отмечается государственный праздник День народного единства</a:t>
            </a:r>
            <a:r>
              <a:rPr lang="ru-RU" sz="3200" b="1" dirty="0" smtClean="0">
                <a:solidFill>
                  <a:srgbClr val="0070C0"/>
                </a:solidFill>
              </a:rPr>
              <a:t>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7336647" y="2076736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12 июня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7336647" y="3127615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23 февраля 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7336647" y="5229373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4 ноября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7336647" y="4178500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7 ноября 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9" name="Picture 2" descr="https://www.beesona.ru/upload/612/bb8a5fe575bd96354192073871a7b23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09056" y="3998793"/>
            <a:ext cx="2404633" cy="28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23331" y="1993847"/>
            <a:ext cx="65903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4D5156"/>
                </a:solidFill>
              </a:rPr>
              <a:t>Этот день занимает особое место среди </a:t>
            </a:r>
            <a:r>
              <a:rPr lang="ru-RU" sz="2000" dirty="0" smtClean="0">
                <a:solidFill>
                  <a:srgbClr val="4D5156"/>
                </a:solidFill>
              </a:rPr>
              <a:t>государственных праздников </a:t>
            </a:r>
            <a:r>
              <a:rPr lang="ru-RU" sz="2000" dirty="0">
                <a:solidFill>
                  <a:srgbClr val="4D5156"/>
                </a:solidFill>
              </a:rPr>
              <a:t>современной России. Он связан с событиями 1612 года – подвигом наших предков, которые сплотились во имя свободы и независимости Родины. История России учит нас: порознь, поодиночке не сделать того, что можно сделать вместе.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4283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7893" y="6326643"/>
            <a:ext cx="456225" cy="465933"/>
          </a:xfrm>
          <a:prstGeom prst="rect">
            <a:avLst/>
          </a:prstGeom>
        </p:spPr>
      </p:pic>
      <p:sp>
        <p:nvSpPr>
          <p:cNvPr id="2" name="Блок-схема: знак завершения 1"/>
          <p:cNvSpPr/>
          <p:nvPr/>
        </p:nvSpPr>
        <p:spPr>
          <a:xfrm>
            <a:off x="723331" y="450375"/>
            <a:ext cx="10795380" cy="1214651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 Какой ещё праздник отмечается </a:t>
            </a:r>
            <a:r>
              <a:rPr lang="ru-RU" sz="3200" b="1" dirty="0" smtClean="0">
                <a:solidFill>
                  <a:srgbClr val="0070C0"/>
                </a:solidFill>
              </a:rPr>
              <a:t>4 ноября?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7336647" y="2076736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День флага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7336647" y="3127615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День героев </a:t>
            </a:r>
            <a:r>
              <a:rPr lang="ru-RU" sz="2400" b="1" dirty="0">
                <a:solidFill>
                  <a:srgbClr val="0070C0"/>
                </a:solidFill>
              </a:rPr>
              <a:t>России</a:t>
            </a: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7336647" y="4178494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День Казанской иконы Божией Матери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7336647" y="5229373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День независимости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9" name="Picture 2" descr="https://www.beesona.ru/upload/612/bb8a5fe575bd96354192073871a7b23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09056" y="3998793"/>
            <a:ext cx="2404633" cy="28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35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нак завершения 5"/>
          <p:cNvSpPr/>
          <p:nvPr/>
        </p:nvSpPr>
        <p:spPr>
          <a:xfrm>
            <a:off x="7336647" y="3127614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2005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7893" y="6326643"/>
            <a:ext cx="456225" cy="465933"/>
          </a:xfrm>
          <a:prstGeom prst="rect">
            <a:avLst/>
          </a:prstGeom>
        </p:spPr>
      </p:pic>
      <p:sp>
        <p:nvSpPr>
          <p:cNvPr id="2" name="Блок-схема: знак завершения 1"/>
          <p:cNvSpPr/>
          <p:nvPr/>
        </p:nvSpPr>
        <p:spPr>
          <a:xfrm>
            <a:off x="723331" y="450375"/>
            <a:ext cx="10795380" cy="1214651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В каком году в России начали отмечать День народного единства?</a:t>
            </a: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7336647" y="2076736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2010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7336647" y="4178492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2000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7336647" y="5229373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1995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9" name="Picture 2" descr="https://www.beesona.ru/upload/612/bb8a5fe575bd96354192073871a7b23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09056" y="3998793"/>
            <a:ext cx="2404633" cy="28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5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7893" y="6326643"/>
            <a:ext cx="456225" cy="465933"/>
          </a:xfrm>
          <a:prstGeom prst="rect">
            <a:avLst/>
          </a:prstGeom>
        </p:spPr>
      </p:pic>
      <p:sp>
        <p:nvSpPr>
          <p:cNvPr id="2" name="Блок-схема: знак завершения 1"/>
          <p:cNvSpPr/>
          <p:nvPr/>
        </p:nvSpPr>
        <p:spPr>
          <a:xfrm>
            <a:off x="723331" y="450375"/>
            <a:ext cx="10795380" cy="1214651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Какое событие произошло в истории нашей страны в первой половине 17 века?</a:t>
            </a: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7336647" y="2076736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Нашествие </a:t>
            </a:r>
            <a:r>
              <a:rPr lang="ru-RU" sz="2200" b="1" dirty="0">
                <a:solidFill>
                  <a:srgbClr val="0070C0"/>
                </a:solidFill>
              </a:rPr>
              <a:t>татаро-монгольского ига</a:t>
            </a: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7336647" y="3127615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Нападение крестоносцев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7336647" y="5229373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Бояре посадили на престол польского </a:t>
            </a:r>
            <a:r>
              <a:rPr lang="ru-RU" sz="2200" b="1" dirty="0">
                <a:solidFill>
                  <a:srgbClr val="0070C0"/>
                </a:solidFill>
              </a:rPr>
              <a:t>королевича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7336647" y="4178500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Москву захватил Наполеон</a:t>
            </a:r>
          </a:p>
        </p:txBody>
      </p:sp>
      <p:pic>
        <p:nvPicPr>
          <p:cNvPr id="9" name="Picture 2" descr="https://www.beesona.ru/upload/612/bb8a5fe575bd96354192073871a7b23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09056" y="3998793"/>
            <a:ext cx="2404633" cy="28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99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7893" y="6326643"/>
            <a:ext cx="456225" cy="465933"/>
          </a:xfrm>
          <a:prstGeom prst="rect">
            <a:avLst/>
          </a:prstGeom>
        </p:spPr>
      </p:pic>
      <p:sp>
        <p:nvSpPr>
          <p:cNvPr id="2" name="Блок-схема: знак завершения 1"/>
          <p:cNvSpPr/>
          <p:nvPr/>
        </p:nvSpPr>
        <p:spPr>
          <a:xfrm>
            <a:off x="723331" y="450375"/>
            <a:ext cx="10795380" cy="1214651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Какого числа ополченцы штурмом взяли Китай-город, а затем изгнали </a:t>
            </a:r>
            <a:r>
              <a:rPr lang="ru-RU" sz="3200" b="1" dirty="0" smtClean="0">
                <a:solidFill>
                  <a:srgbClr val="0070C0"/>
                </a:solidFill>
              </a:rPr>
              <a:t>поляков </a:t>
            </a:r>
            <a:r>
              <a:rPr lang="ru-RU" sz="3200" b="1" dirty="0">
                <a:solidFill>
                  <a:srgbClr val="0070C0"/>
                </a:solidFill>
              </a:rPr>
              <a:t>из Москвы?</a:t>
            </a: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7336647" y="2076736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7 ноября 1917 </a:t>
            </a:r>
            <a:r>
              <a:rPr lang="ru-RU" sz="3200" b="1" dirty="0" smtClean="0">
                <a:solidFill>
                  <a:srgbClr val="0070C0"/>
                </a:solidFill>
              </a:rPr>
              <a:t>г.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7336647" y="3127615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8 сентября 1812 </a:t>
            </a:r>
            <a:r>
              <a:rPr lang="ru-RU" sz="3200" b="1" dirty="0" smtClean="0">
                <a:solidFill>
                  <a:srgbClr val="0070C0"/>
                </a:solidFill>
              </a:rPr>
              <a:t>г.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7336647" y="4178494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4 ноября 1612 г.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7336647" y="5229373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6 октября 1774 г.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9" name="Picture 2" descr="https://www.beesona.ru/upload/612/bb8a5fe575bd96354192073871a7b23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09056" y="3998793"/>
            <a:ext cx="2404633" cy="28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45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нак завершения 5"/>
          <p:cNvSpPr/>
          <p:nvPr/>
        </p:nvSpPr>
        <p:spPr>
          <a:xfrm>
            <a:off x="7336647" y="3127614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Романовы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7893" y="6326643"/>
            <a:ext cx="456225" cy="465933"/>
          </a:xfrm>
          <a:prstGeom prst="rect">
            <a:avLst/>
          </a:prstGeom>
        </p:spPr>
      </p:pic>
      <p:sp>
        <p:nvSpPr>
          <p:cNvPr id="2" name="Блок-схема: знак завершения 1"/>
          <p:cNvSpPr/>
          <p:nvPr/>
        </p:nvSpPr>
        <p:spPr>
          <a:xfrm>
            <a:off x="723331" y="450375"/>
            <a:ext cx="10795380" cy="1214651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Представители какой династии </a:t>
            </a:r>
            <a:r>
              <a:rPr lang="ru-RU" sz="3200" b="1" dirty="0" smtClean="0">
                <a:solidFill>
                  <a:srgbClr val="0070C0"/>
                </a:solidFill>
              </a:rPr>
              <a:t>заняли престол </a:t>
            </a:r>
            <a:r>
              <a:rPr lang="ru-RU" sz="3200" b="1" dirty="0">
                <a:solidFill>
                  <a:srgbClr val="0070C0"/>
                </a:solidFill>
              </a:rPr>
              <a:t>после Смутного времени?</a:t>
            </a: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7336647" y="2076736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Рюриковичи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7336647" y="4178492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Орловы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7336647" y="5229373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Годуновы 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9" name="Picture 2" descr="https://www.beesona.ru/upload/612/bb8a5fe575bd96354192073871a7b23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09056" y="3998793"/>
            <a:ext cx="2404633" cy="28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968042" y="1846862"/>
            <a:ext cx="4328236" cy="4411541"/>
            <a:chOff x="954395" y="1847445"/>
            <a:chExt cx="4328236" cy="4411541"/>
          </a:xfrm>
        </p:grpSpPr>
        <p:pic>
          <p:nvPicPr>
            <p:cNvPr id="5122" name="Picture 2" descr="Первый Романов. Как царь Михаил Фёдорович царствовал, но не правил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265" y="2737168"/>
              <a:ext cx="2770496" cy="352181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954395" y="1847445"/>
              <a:ext cx="432823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/>
              <a:r>
                <a:rPr lang="ru-RU" sz="2000" dirty="0">
                  <a:solidFill>
                    <a:srgbClr val="000000"/>
                  </a:solidFill>
                </a:rPr>
                <a:t>Первый </a:t>
              </a:r>
              <a:r>
                <a:rPr lang="ru-RU" sz="2000" dirty="0" smtClean="0">
                  <a:solidFill>
                    <a:srgbClr val="000000"/>
                  </a:solidFill>
                </a:rPr>
                <a:t>Романов: Михаил Фёдорович</a:t>
              </a:r>
            </a:p>
            <a:p>
              <a:pPr algn="ctr" fontAlgn="base"/>
              <a:r>
                <a:rPr lang="ru-RU" sz="2000" i="0" dirty="0" smtClean="0">
                  <a:solidFill>
                    <a:srgbClr val="000000"/>
                  </a:solidFill>
                  <a:effectLst/>
                </a:rPr>
                <a:t>1596-1645гг.</a:t>
              </a:r>
              <a:endParaRPr lang="ru-RU" sz="2000" i="0" dirty="0">
                <a:solidFill>
                  <a:srgbClr val="00000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984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нак завершения 5"/>
          <p:cNvSpPr/>
          <p:nvPr/>
        </p:nvSpPr>
        <p:spPr>
          <a:xfrm>
            <a:off x="7336647" y="2076734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</a:rPr>
              <a:t>К. Минин, Д. Пожарский </a:t>
            </a:r>
            <a:endParaRPr lang="ru-RU" sz="26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7893" y="6326643"/>
            <a:ext cx="456225" cy="465933"/>
          </a:xfrm>
          <a:prstGeom prst="rect">
            <a:avLst/>
          </a:prstGeom>
        </p:spPr>
      </p:pic>
      <p:sp>
        <p:nvSpPr>
          <p:cNvPr id="2" name="Блок-схема: знак завершения 1"/>
          <p:cNvSpPr/>
          <p:nvPr/>
        </p:nvSpPr>
        <p:spPr>
          <a:xfrm>
            <a:off x="723331" y="450375"/>
            <a:ext cx="10795380" cy="1214651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Кто является героями </a:t>
            </a:r>
            <a:r>
              <a:rPr lang="ru-RU" sz="3200" b="1" dirty="0" smtClean="0">
                <a:solidFill>
                  <a:srgbClr val="0070C0"/>
                </a:solidFill>
              </a:rPr>
              <a:t>праздника Дня народного единства?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7336647" y="3127612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</a:rPr>
              <a:t>А. Суворов, П. Румянцев </a:t>
            </a:r>
            <a:endParaRPr lang="ru-RU" sz="2600" b="1" dirty="0">
              <a:solidFill>
                <a:srgbClr val="0070C0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7336647" y="4178492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</a:rPr>
              <a:t>М. Кутузов, П. Багратион </a:t>
            </a:r>
            <a:endParaRPr lang="ru-RU" sz="2600" b="1" dirty="0">
              <a:solidFill>
                <a:srgbClr val="0070C0"/>
              </a:solidFill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7336647" y="5229373"/>
            <a:ext cx="4182064" cy="639170"/>
          </a:xfrm>
          <a:prstGeom prst="flowChartTerminator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</a:rPr>
              <a:t>Г. Жуков, И. Сталин  </a:t>
            </a:r>
            <a:endParaRPr lang="ru-RU" sz="2600" b="1" dirty="0">
              <a:solidFill>
                <a:srgbClr val="0070C0"/>
              </a:solidFill>
            </a:endParaRPr>
          </a:p>
        </p:txBody>
      </p:sp>
      <p:pic>
        <p:nvPicPr>
          <p:cNvPr id="9" name="Picture 2" descr="https://www.beesona.ru/upload/612/bb8a5fe575bd96354192073871a7b23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09056" y="3998793"/>
            <a:ext cx="2404633" cy="28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23331" y="1973450"/>
            <a:ext cx="66133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111111"/>
                </a:solidFill>
              </a:rPr>
              <a:t>К. Минин </a:t>
            </a:r>
            <a:r>
              <a:rPr lang="ru-RU" dirty="0">
                <a:solidFill>
                  <a:srgbClr val="111111"/>
                </a:solidFill>
              </a:rPr>
              <a:t>и </a:t>
            </a:r>
            <a:r>
              <a:rPr lang="ru-RU" dirty="0" smtClean="0">
                <a:solidFill>
                  <a:srgbClr val="111111"/>
                </a:solidFill>
              </a:rPr>
              <a:t>Д. Пожарский </a:t>
            </a:r>
            <a:r>
              <a:rPr lang="ru-RU" dirty="0">
                <a:solidFill>
                  <a:srgbClr val="111111"/>
                </a:solidFill>
              </a:rPr>
              <a:t>возглавили народное ополчение в 1611-1612 </a:t>
            </a:r>
            <a:r>
              <a:rPr lang="ru-RU" dirty="0" err="1" smtClean="0">
                <a:solidFill>
                  <a:srgbClr val="111111"/>
                </a:solidFill>
              </a:rPr>
              <a:t>г.г</a:t>
            </a:r>
            <a:r>
              <a:rPr lang="ru-RU" dirty="0" smtClean="0">
                <a:solidFill>
                  <a:srgbClr val="111111"/>
                </a:solidFill>
              </a:rPr>
              <a:t>., </a:t>
            </a:r>
            <a:r>
              <a:rPr lang="ru-RU" dirty="0">
                <a:solidFill>
                  <a:srgbClr val="111111"/>
                </a:solidFill>
              </a:rPr>
              <a:t>в </a:t>
            </a:r>
            <a:r>
              <a:rPr lang="ru-RU" dirty="0" smtClean="0">
                <a:solidFill>
                  <a:srgbClr val="111111"/>
                </a:solidFill>
              </a:rPr>
              <a:t>тяжелый </a:t>
            </a:r>
            <a:r>
              <a:rPr lang="ru-RU" dirty="0">
                <a:solidFill>
                  <a:srgbClr val="111111"/>
                </a:solidFill>
              </a:rPr>
              <a:t>для страны период, когда происходило открытое наступление польской армии и интервенция страны. Дать организованный отпор врагу не удавалось, необходимо было централизовать освободительные движения. </a:t>
            </a:r>
            <a:r>
              <a:rPr lang="ru-RU" dirty="0" smtClean="0">
                <a:solidFill>
                  <a:srgbClr val="111111"/>
                </a:solidFill>
              </a:rPr>
              <a:t>Пожарскому </a:t>
            </a:r>
            <a:r>
              <a:rPr lang="ru-RU" dirty="0">
                <a:solidFill>
                  <a:srgbClr val="111111"/>
                </a:solidFill>
              </a:rPr>
              <a:t>и </a:t>
            </a:r>
            <a:r>
              <a:rPr lang="ru-RU" dirty="0" smtClean="0">
                <a:solidFill>
                  <a:srgbClr val="111111"/>
                </a:solidFill>
              </a:rPr>
              <a:t>Минину </a:t>
            </a:r>
            <a:r>
              <a:rPr lang="ru-RU" dirty="0">
                <a:solidFill>
                  <a:srgbClr val="111111"/>
                </a:solidFill>
              </a:rPr>
              <a:t>это удалось. Они организовали сопротивление врагу, собрав второе ополчение. Первое распалось из-за распрей между казаками и дворянами.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13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1193</Words>
  <Application>Microsoft Office PowerPoint</Application>
  <PresentationFormat>Произвольный</PresentationFormat>
  <Paragraphs>165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КЕВ</dc:creator>
  <cp:lastModifiedBy>MBL</cp:lastModifiedBy>
  <cp:revision>55</cp:revision>
  <dcterms:created xsi:type="dcterms:W3CDTF">2022-10-08T09:32:21Z</dcterms:created>
  <dcterms:modified xsi:type="dcterms:W3CDTF">2023-11-02T04:57:23Z</dcterms:modified>
</cp:coreProperties>
</file>