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58" r:id="rId3"/>
    <p:sldId id="260" r:id="rId4"/>
    <p:sldId id="261" r:id="rId5"/>
    <p:sldId id="262" r:id="rId6"/>
    <p:sldId id="267" r:id="rId7"/>
    <p:sldId id="268" r:id="rId8"/>
    <p:sldId id="269" r:id="rId9"/>
    <p:sldId id="263" r:id="rId10"/>
    <p:sldId id="264" r:id="rId11"/>
    <p:sldId id="265" r:id="rId12"/>
    <p:sldId id="266" r:id="rId13"/>
    <p:sldId id="270" r:id="rId14"/>
    <p:sldId id="271" r:id="rId15"/>
    <p:sldId id="272" r:id="rId16"/>
    <p:sldId id="273" r:id="rId17"/>
    <p:sldId id="274" r:id="rId18"/>
    <p:sldId id="293" r:id="rId19"/>
    <p:sldId id="294" r:id="rId20"/>
    <p:sldId id="295" r:id="rId21"/>
    <p:sldId id="280" r:id="rId22"/>
    <p:sldId id="288" r:id="rId23"/>
    <p:sldId id="281" r:id="rId24"/>
    <p:sldId id="290" r:id="rId25"/>
    <p:sldId id="289" r:id="rId26"/>
    <p:sldId id="292" r:id="rId27"/>
    <p:sldId id="291" r:id="rId28"/>
    <p:sldId id="282" r:id="rId2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24.08.2016</a:t>
            </a:r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81548" y="1353591"/>
            <a:ext cx="7648893" cy="182880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" b="1" dirty="0" smtClean="0"/>
              <a:t>Животные и растения Гагаринского парка </a:t>
            </a:r>
            <a:endParaRPr lang="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15955" y="3527406"/>
            <a:ext cx="4941194" cy="2074904"/>
          </a:xfrm>
        </p:spPr>
        <p:txBody>
          <a:bodyPr rtlCol="0">
            <a:normAutofit fontScale="92500" lnSpcReduction="20000"/>
          </a:bodyPr>
          <a:lstStyle/>
          <a:p>
            <a:pPr algn="r" rtl="0"/>
            <a:r>
              <a:rPr lang="ru" dirty="0" smtClean="0">
                <a:solidFill>
                  <a:schemeClr val="tx1">
                    <a:lumMod val="50000"/>
                  </a:schemeClr>
                </a:solidFill>
              </a:rPr>
              <a:t>Экскурсия в парк им. Гагарина. Г. Симферополь.</a:t>
            </a:r>
          </a:p>
          <a:p>
            <a:pPr algn="r" rtl="0"/>
            <a:r>
              <a:rPr lang="ru" dirty="0" smtClean="0">
                <a:solidFill>
                  <a:schemeClr val="tx1">
                    <a:lumMod val="50000"/>
                  </a:schemeClr>
                </a:solidFill>
              </a:rPr>
              <a:t>9-а класс. 10.04.2021.</a:t>
            </a:r>
          </a:p>
          <a:p>
            <a:pPr algn="r" rtl="0"/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У</a:t>
            </a:r>
            <a:r>
              <a:rPr lang="ru" dirty="0" smtClean="0">
                <a:solidFill>
                  <a:schemeClr val="tx1">
                    <a:lumMod val="50000"/>
                  </a:schemeClr>
                </a:solidFill>
              </a:rPr>
              <a:t>читель биологии Тверденко В.В.</a:t>
            </a:r>
          </a:p>
          <a:p>
            <a:pPr algn="r" rtl="0"/>
            <a:r>
              <a:rPr lang="ru" dirty="0" smtClean="0">
                <a:solidFill>
                  <a:schemeClr val="tx1">
                    <a:lumMod val="50000"/>
                  </a:schemeClr>
                </a:solidFill>
              </a:rPr>
              <a:t>ЧОУ «Медико – биологический лицей»</a:t>
            </a:r>
          </a:p>
          <a:p>
            <a:pPr algn="r" rtl="0"/>
            <a:endParaRPr lang="ru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5285" y="1120218"/>
            <a:ext cx="5080261" cy="3535680"/>
          </a:xfrm>
        </p:spPr>
        <p:txBody>
          <a:bodyPr rtlCol="0"/>
          <a:lstStyle/>
          <a:p>
            <a:pPr algn="ctr"/>
            <a:r>
              <a:rPr lang="ru-RU" b="1" dirty="0" smtClean="0"/>
              <a:t>Лаванда.</a:t>
            </a:r>
            <a:endParaRPr lang="ru" b="1" dirty="0"/>
          </a:p>
        </p:txBody>
      </p:sp>
      <p:pic>
        <p:nvPicPr>
          <p:cNvPr id="9218" name="Picture 2" descr="https://sun9-15.userapi.com/impg/qcCQdVUtt2i0K-lrvP2nDpPlrcln9wCXIfpKkw/49ecv5R04yY.jpg?size=1440x1920&amp;quality=96&amp;sign=3c36386545ea23402748c3fce5b0580d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54" y="498764"/>
            <a:ext cx="4033751" cy="53783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1911" y="3455323"/>
            <a:ext cx="5304705" cy="1219200"/>
          </a:xfrm>
        </p:spPr>
        <p:txBody>
          <a:bodyPr rtlCol="0">
            <a:noAutofit/>
          </a:bodyPr>
          <a:lstStyle/>
          <a:p>
            <a:pPr algn="ctr"/>
            <a:r>
              <a:rPr lang="ru-RU" b="1" dirty="0" smtClean="0"/>
              <a:t>Жасмин</a:t>
            </a:r>
            <a:r>
              <a:rPr lang="ru-RU" dirty="0" smtClean="0"/>
              <a:t>— </a:t>
            </a:r>
            <a:r>
              <a:rPr lang="ru-RU" dirty="0"/>
              <a:t>род вечнозелёных кустарников из семейства Маслиновые. </a:t>
            </a:r>
            <a:endParaRPr lang="ru" dirty="0"/>
          </a:p>
        </p:txBody>
      </p:sp>
      <p:pic>
        <p:nvPicPr>
          <p:cNvPr id="10242" name="Picture 2" descr="https://sun9-42.userapi.com/impg/eGlucIFbp8QHdeRUaoOE1AsQQOJMwEUI3kziEg/7QSuFGanA8U.jpg?size=1440x1920&amp;quality=96&amp;sign=0756be03752547409f1892c6fdac3307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366032"/>
            <a:ext cx="4111998" cy="54826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209096"/>
            <a:ext cx="11208467" cy="82391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>
                    <a:lumMod val="50000"/>
                  </a:schemeClr>
                </a:solidFill>
              </a:rPr>
              <a:t>Пастушья сумка</a:t>
            </a:r>
            <a:endParaRPr lang="ru-RU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1069848" y="1357085"/>
            <a:ext cx="10704299" cy="823912"/>
          </a:xfrm>
        </p:spPr>
        <p:txBody>
          <a:bodyPr>
            <a:noAutofit/>
          </a:bodyPr>
          <a:lstStyle/>
          <a:p>
            <a:pPr algn="ctr"/>
            <a:endParaRPr lang="ru-RU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1266" name="Picture 2" descr="https://sun9-51.userapi.com/impg/J01yZWF4rqleWh89h2VMoHD1KvnCtDBaJyredA/nxYRbBrdUls.jpg?size=1440x1920&amp;quality=96&amp;sign=ba1024f5f3d172cb29e815b853b8a507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45" y="1145618"/>
            <a:ext cx="3789659" cy="50528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 descr="https://sun9-63.userapi.com/impg/UtzrYVkDzmrBIgZ0OJ1wCIZVtXCLeiYp9_K-xQ/kzqwLAx61xA.jpg?size=1440x1920&amp;quality=96&amp;sign=669350868b4a854be1c69460dc771d27&amp;type=albu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512" y="1252410"/>
            <a:ext cx="3709565" cy="49460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8618" y="4236720"/>
            <a:ext cx="3874915" cy="1219200"/>
          </a:xfrm>
        </p:spPr>
        <p:txBody>
          <a:bodyPr rtlCol="0">
            <a:noAutofit/>
          </a:bodyPr>
          <a:lstStyle/>
          <a:p>
            <a:pPr algn="ctr"/>
            <a:r>
              <a:rPr lang="ru-RU" b="1" dirty="0" smtClean="0"/>
              <a:t>Щавель.</a:t>
            </a:r>
            <a:endParaRPr lang="ru" dirty="0"/>
          </a:p>
        </p:txBody>
      </p:sp>
      <p:pic>
        <p:nvPicPr>
          <p:cNvPr id="12290" name="Picture 2" descr="https://sun9-6.userapi.com/impg/CPy7IP_BkIAU5LGJc7W46psdFj2A26EJz3VZhw/7FoGjnJoEek.jpg?size=1440x1920&amp;quality=96&amp;sign=56ff5e05336803f500b7369d0b7beaba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738" y="347931"/>
            <a:ext cx="4199731" cy="55996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240" y="1448492"/>
            <a:ext cx="4714501" cy="3810000"/>
          </a:xfrm>
        </p:spPr>
        <p:txBody>
          <a:bodyPr rtlCol="0"/>
          <a:lstStyle/>
          <a:p>
            <a:pPr algn="ctr"/>
            <a:r>
              <a:rPr lang="ru-RU" b="1" dirty="0" smtClean="0"/>
              <a:t>Тимофеевка</a:t>
            </a:r>
            <a:r>
              <a:rPr lang="ru-RU" dirty="0"/>
              <a:t>, или </a:t>
            </a:r>
            <a:r>
              <a:rPr lang="ru-RU" dirty="0" smtClean="0"/>
              <a:t>Аржанец </a:t>
            </a:r>
            <a:r>
              <a:rPr lang="ru-RU" dirty="0"/>
              <a:t>— род однолетних или многолетних трав семейства Злаки </a:t>
            </a:r>
            <a:endParaRPr lang="ru" dirty="0"/>
          </a:p>
        </p:txBody>
      </p:sp>
      <p:pic>
        <p:nvPicPr>
          <p:cNvPr id="13314" name="Picture 2" descr="https://sun9-33.userapi.com/impg/lejpik5bOiMyEctZ5CkZEnv_U4cFf2MOzBgrDQ/AQ731t8MYW0.jpg?size=1440x1920&amp;quality=96&amp;sign=ecff4ffa9882b7adf00e214df20eb54b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29" y="563878"/>
            <a:ext cx="4184421" cy="55792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430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-161601" y="440575"/>
            <a:ext cx="12353601" cy="89240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>
                    <a:lumMod val="50000"/>
                  </a:schemeClr>
                </a:solidFill>
              </a:rPr>
              <a:t>Утка кряква </a:t>
            </a:r>
            <a:endParaRPr lang="ru-RU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5602" name="Picture 2" descr="https://sun9-31.userapi.com/impg/H48dRRnm1c0bBXLoeZnHyMdSEFSOGi9BmZt6uw/ejHFOW_qFdc.jpg?size=1440x1920&amp;quality=96&amp;sign=74237a82f836f930f8e75d1f1454d0bb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607" y="1568270"/>
            <a:ext cx="3300152" cy="44002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604" name="Picture 4" descr="https://sun9-44.userapi.com/impg/h_326Ne3Fz5HlcarhueGX4VLnnM0sKTsUpDlVg/-uW4mFynKIY.jpg?size=1440x1920&amp;quality=96&amp;sign=cc4ef93b9129d66854e5089754cecb6b&amp;type=albu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901" y="1568270"/>
            <a:ext cx="3385309" cy="45137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994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39" y="845127"/>
            <a:ext cx="11777952" cy="1219200"/>
          </a:xfrm>
        </p:spPr>
        <p:txBody>
          <a:bodyPr rtlCol="0">
            <a:normAutofit fontScale="90000"/>
          </a:bodyPr>
          <a:lstStyle/>
          <a:p>
            <a:r>
              <a:rPr lang="ru-RU" b="1" dirty="0"/>
              <a:t>Сизый голубь </a:t>
            </a:r>
            <a:r>
              <a:rPr lang="ru-RU" dirty="0"/>
              <a:t>— широко распространённая птица семейства голубиных, родиной которой считаются Южная Европа, Юго-Западная Азия и Северная Африка. </a:t>
            </a:r>
            <a:endParaRPr lang="ru" dirty="0"/>
          </a:p>
        </p:txBody>
      </p:sp>
      <p:pic>
        <p:nvPicPr>
          <p:cNvPr id="26626" name="Picture 2" descr="https://sun9-52.userapi.com/impg/XDHdUs1aII0hOwJkEXnZItleyJVp14ImQXAj_Q/3FWgikAEeBA.jpg?size=1440x1920&amp;quality=96&amp;sign=55548d049d40e02302655fda176f6eae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89" y="1960965"/>
            <a:ext cx="3258697" cy="43449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628" name="Picture 4" descr="https://sun9-70.userapi.com/impg/mKniPC04uz0lP_LUzpYCrTGQwklbpiTSJ1BZBg/vIvxClRknTk.jpg?size=1440x1920&amp;quality=96&amp;sign=8363e9f4dae49b02233bf68f926a6338&amp;type=albu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61" y="1922944"/>
            <a:ext cx="3287213" cy="4382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5382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0879" y="3279294"/>
            <a:ext cx="4215738" cy="1219200"/>
          </a:xfrm>
        </p:spPr>
        <p:txBody>
          <a:bodyPr rtlCol="0">
            <a:noAutofit/>
          </a:bodyPr>
          <a:lstStyle/>
          <a:p>
            <a:pPr algn="ctr"/>
            <a:r>
              <a:rPr lang="ru-RU" b="1" dirty="0" smtClean="0"/>
              <a:t>Белка </a:t>
            </a:r>
            <a:r>
              <a:rPr lang="ru-RU" dirty="0"/>
              <a:t>— </a:t>
            </a:r>
            <a:r>
              <a:rPr lang="ru-RU" dirty="0" smtClean="0"/>
              <a:t>телеутка.</a:t>
            </a:r>
            <a:r>
              <a:rPr lang="ru-RU" dirty="0"/>
              <a:t> </a:t>
            </a:r>
            <a:endParaRPr lang="ru" dirty="0"/>
          </a:p>
        </p:txBody>
      </p:sp>
      <p:pic>
        <p:nvPicPr>
          <p:cNvPr id="27650" name="Picture 2" descr="https://sun9-49.userapi.com/impg/SQJ296z8AMhGqgTJpCgs1r2sS2VlGM8vsimacw/N1nzXnAVmtE.jpg?size=1440x1920&amp;quality=96&amp;sign=b9bd10de9e8d401af94c2046212e9d9c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312" y="510386"/>
            <a:ext cx="4153362" cy="55378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341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0879" y="3279294"/>
            <a:ext cx="4215738" cy="1219200"/>
          </a:xfrm>
        </p:spPr>
        <p:txBody>
          <a:bodyPr rtlCol="0">
            <a:noAutofit/>
          </a:bodyPr>
          <a:lstStyle/>
          <a:p>
            <a:pPr algn="ctr"/>
            <a:r>
              <a:rPr lang="ru-RU" b="1" dirty="0" smtClean="0"/>
              <a:t>Белка </a:t>
            </a:r>
            <a:r>
              <a:rPr lang="ru-RU" dirty="0"/>
              <a:t>— </a:t>
            </a:r>
            <a:r>
              <a:rPr lang="ru-RU" dirty="0" smtClean="0"/>
              <a:t>телеутка.</a:t>
            </a:r>
            <a:r>
              <a:rPr lang="ru-RU" dirty="0"/>
              <a:t> </a:t>
            </a:r>
            <a:endParaRPr lang="ru" dirty="0"/>
          </a:p>
        </p:txBody>
      </p:sp>
      <p:pic>
        <p:nvPicPr>
          <p:cNvPr id="27650" name="Picture 2" descr="https://sun9-49.userapi.com/impg/SQJ296z8AMhGqgTJpCgs1r2sS2VlGM8vsimacw/N1nzXnAVmtE.jpg?size=1440x1920&amp;quality=96&amp;sign=b9bd10de9e8d401af94c2046212e9d9c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312" y="510386"/>
            <a:ext cx="4153362" cy="55378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599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0879" y="3279294"/>
            <a:ext cx="4215738" cy="1219200"/>
          </a:xfrm>
        </p:spPr>
        <p:txBody>
          <a:bodyPr rtlCol="0">
            <a:noAutofit/>
          </a:bodyPr>
          <a:lstStyle/>
          <a:p>
            <a:pPr algn="ctr"/>
            <a:r>
              <a:rPr lang="ru-RU" b="1" dirty="0" err="1" smtClean="0"/>
              <a:t>Красноухая</a:t>
            </a:r>
            <a:r>
              <a:rPr lang="ru-RU" b="1" dirty="0" smtClean="0"/>
              <a:t> черепаха</a:t>
            </a:r>
            <a:r>
              <a:rPr lang="ru-RU" dirty="0" smtClean="0"/>
              <a:t>.</a:t>
            </a:r>
            <a:r>
              <a:rPr lang="ru-RU" dirty="0"/>
              <a:t> </a:t>
            </a:r>
            <a:endParaRPr lang="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23" y="423793"/>
            <a:ext cx="4184739" cy="5579652"/>
          </a:xfrm>
        </p:spPr>
      </p:pic>
    </p:spTree>
    <p:extLst>
      <p:ext uri="{BB962C8B-B14F-4D97-AF65-F5344CB8AC3E}">
        <p14:creationId xmlns:p14="http://schemas.microsoft.com/office/powerpoint/2010/main" val="391073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4379" y="1568334"/>
            <a:ext cx="4315490" cy="410925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Ирис</a:t>
            </a:r>
            <a:r>
              <a:rPr lang="ru-RU" dirty="0" smtClean="0"/>
              <a:t> или Касатик, </a:t>
            </a:r>
            <a:r>
              <a:rPr lang="ru-RU" dirty="0"/>
              <a:t>или Петушок — род многолетних корневищных растений семейства Ирисовые, или </a:t>
            </a:r>
            <a:r>
              <a:rPr lang="ru-RU" dirty="0" err="1"/>
              <a:t>Касатиковые</a:t>
            </a:r>
            <a:r>
              <a:rPr lang="ru-RU" dirty="0"/>
              <a:t>.</a:t>
            </a:r>
          </a:p>
        </p:txBody>
      </p:sp>
      <p:pic>
        <p:nvPicPr>
          <p:cNvPr id="1026" name="Picture 2" descr="https://sun9-50.userapi.com/impg/Lui-0sgNl-NsQQMg-pNKdvxastKhgvjirOt6nA/pmmGZgmNLXA.jpg?size=1440x1920&amp;quality=96&amp;sign=fe87f5a8e2df3b407c0e471555d84adb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58" y="429490"/>
            <a:ext cx="4734297" cy="56720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0879" y="3279294"/>
            <a:ext cx="4215738" cy="1219200"/>
          </a:xfrm>
        </p:spPr>
        <p:txBody>
          <a:bodyPr rtlCol="0">
            <a:noAutofit/>
          </a:bodyPr>
          <a:lstStyle/>
          <a:p>
            <a:pPr algn="ctr"/>
            <a:r>
              <a:rPr lang="ru-RU" b="1" dirty="0" smtClean="0"/>
              <a:t>Мандаринка</a:t>
            </a:r>
            <a:r>
              <a:rPr lang="ru-RU" dirty="0" smtClean="0"/>
              <a:t>.</a:t>
            </a:r>
            <a:r>
              <a:rPr lang="ru-RU" dirty="0"/>
              <a:t> </a:t>
            </a:r>
            <a:endParaRPr lang="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84" y="579549"/>
            <a:ext cx="4225478" cy="5633971"/>
          </a:xfrm>
        </p:spPr>
      </p:pic>
    </p:spTree>
    <p:extLst>
      <p:ext uri="{BB962C8B-B14F-4D97-AF65-F5344CB8AC3E}">
        <p14:creationId xmlns:p14="http://schemas.microsoft.com/office/powerpoint/2010/main" val="291771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395" y="1837112"/>
            <a:ext cx="5468591" cy="2161309"/>
          </a:xfrm>
        </p:spPr>
        <p:txBody>
          <a:bodyPr rtlCol="0">
            <a:normAutofit/>
          </a:bodyPr>
          <a:lstStyle/>
          <a:p>
            <a:pPr rtl="0"/>
            <a:r>
              <a:rPr lang="ru" sz="6600" b="1" dirty="0" smtClean="0"/>
              <a:t>Угадай-ка!</a:t>
            </a:r>
            <a:endParaRPr lang="ru" sz="6600" b="1" dirty="0"/>
          </a:p>
        </p:txBody>
      </p:sp>
    </p:spTree>
    <p:extLst>
      <p:ext uri="{BB962C8B-B14F-4D97-AF65-F5344CB8AC3E}">
        <p14:creationId xmlns:p14="http://schemas.microsoft.com/office/powerpoint/2010/main" val="39843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 dirty="0" smtClean="0"/>
              <a:t>Какое растение называется </a:t>
            </a:r>
            <a:r>
              <a:rPr lang="ru" b="1" u="sng" dirty="0" smtClean="0"/>
              <a:t>чистяк</a:t>
            </a:r>
            <a:r>
              <a:rPr lang="ru" dirty="0" smtClean="0"/>
              <a:t>?</a:t>
            </a:r>
            <a:endParaRPr lang="ru" dirty="0"/>
          </a:p>
        </p:txBody>
      </p:sp>
      <p:pic>
        <p:nvPicPr>
          <p:cNvPr id="18434" name="Picture 2" descr="https://sun9-5.userapi.com/impg/7oUKlxMjzOCqivYe1BklYoR-Gq33_GqlLUqZqA/nehitWDl4Qw.jpg?size=870x480&amp;quality=96&amp;sign=57f6179e6dc15c3524fd249b94d91917&amp;type=album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9" r="23029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6" name="Picture 4" descr="https://sun9-41.userapi.com/impg/AEGQaM7hAWWLwfVthZ1ZF2IEAxhy4uXuqRKpqg/VyHSuOPF4Ok.jpg?size=512x384&amp;quality=96&amp;sign=3a52edfbb4c66e70ebc26b29ed0bf745&amp;type=album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r="13315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 descr="https://sun9-13.userapi.com/impg/x8jITKkcTXfPaqAb1NI8LmbJ9EMpjgvdq6tBig/3m3FfeTk_gY.jpg?size=1440x1920&amp;quality=96&amp;sign=ea7e218919fd0f697566cbc8c06fa314&amp;type=album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5" b="11645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065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 dirty="0" smtClean="0"/>
              <a:t>Какое растение называется </a:t>
            </a:r>
            <a:r>
              <a:rPr lang="ru" b="1" u="sng" dirty="0" smtClean="0"/>
              <a:t>чистяк</a:t>
            </a:r>
            <a:r>
              <a:rPr lang="ru" dirty="0" smtClean="0"/>
              <a:t>?</a:t>
            </a:r>
            <a:endParaRPr lang="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921783" y="4443677"/>
            <a:ext cx="1112361" cy="1100911"/>
          </a:xfrm>
        </p:spPr>
        <p:txBody>
          <a:bodyPr>
            <a:noAutofit/>
          </a:bodyPr>
          <a:lstStyle/>
          <a:p>
            <a:r>
              <a:rPr lang="ru-RU" sz="12000" b="1" dirty="0" smtClean="0">
                <a:solidFill>
                  <a:srgbClr val="C00000"/>
                </a:solidFill>
              </a:rPr>
              <a:t>-</a:t>
            </a:r>
            <a:endParaRPr lang="ru-RU" sz="12000" b="1" dirty="0">
              <a:solidFill>
                <a:srgbClr val="C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1"/>
          </p:nvPr>
        </p:nvSpPr>
        <p:spPr>
          <a:xfrm>
            <a:off x="5560364" y="4747899"/>
            <a:ext cx="1036887" cy="914400"/>
          </a:xfrm>
        </p:spPr>
        <p:txBody>
          <a:bodyPr>
            <a:normAutofit fontScale="25000" lnSpcReduction="20000"/>
          </a:bodyPr>
          <a:lstStyle/>
          <a:p>
            <a:r>
              <a:rPr lang="ru-RU" sz="48000" b="1" dirty="0">
                <a:solidFill>
                  <a:srgbClr val="C00000"/>
                </a:solidFill>
              </a:rPr>
              <a:t>-</a:t>
            </a: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2"/>
          </p:nvPr>
        </p:nvSpPr>
        <p:spPr>
          <a:xfrm>
            <a:off x="9123471" y="4536932"/>
            <a:ext cx="2743200" cy="914400"/>
          </a:xfrm>
        </p:spPr>
        <p:txBody>
          <a:bodyPr>
            <a:noAutofit/>
          </a:bodyPr>
          <a:lstStyle/>
          <a:p>
            <a:r>
              <a:rPr lang="ru-RU" sz="12000" dirty="0" smtClean="0">
                <a:solidFill>
                  <a:schemeClr val="accent3">
                    <a:lumMod val="75000"/>
                  </a:schemeClr>
                </a:solidFill>
              </a:rPr>
              <a:t>+</a:t>
            </a:r>
            <a:endParaRPr lang="ru-RU" sz="1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8434" name="Picture 2" descr="https://sun9-5.userapi.com/impg/7oUKlxMjzOCqivYe1BklYoR-Gq33_GqlLUqZqA/nehitWDl4Qw.jpg?size=870x480&amp;quality=96&amp;sign=57f6179e6dc15c3524fd249b94d91917&amp;type=album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9" r="23029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6" name="Picture 4" descr="https://sun9-41.userapi.com/impg/AEGQaM7hAWWLwfVthZ1ZF2IEAxhy4uXuqRKpqg/VyHSuOPF4Ok.jpg?size=512x384&amp;quality=96&amp;sign=3a52edfbb4c66e70ebc26b29ed0bf745&amp;type=album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r="13315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 descr="https://sun9-13.userapi.com/impg/x8jITKkcTXfPaqAb1NI8LmbJ9EMpjgvdq6tBig/3m3FfeTk_gY.jpg?size=1440x1920&amp;quality=96&amp;sign=ea7e218919fd0f697566cbc8c06fa314&amp;type=album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5" b="11645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1256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 dirty="0" smtClean="0"/>
              <a:t>Какое растение называется </a:t>
            </a:r>
            <a:r>
              <a:rPr lang="ru" b="1" u="sng" dirty="0" smtClean="0"/>
              <a:t>форзиция</a:t>
            </a:r>
            <a:r>
              <a:rPr lang="ru" dirty="0" smtClean="0"/>
              <a:t>?</a:t>
            </a:r>
            <a:endParaRPr lang="ru" dirty="0"/>
          </a:p>
        </p:txBody>
      </p:sp>
      <p:pic>
        <p:nvPicPr>
          <p:cNvPr id="19458" name="Picture 2" descr="https://sun9-66.userapi.com/impg/6J4w1Tx82-9JqgIXh2nmxHfskqsfwe89MYCpxQ/A27CwPMlDSI.jpg?size=600x450&amp;quality=96&amp;sign=aa908bcfd3378891aff4ecf6b4e9a3d3&amp;type=album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336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0" name="Picture 4" descr="https://sun9-3.userapi.com/impg/gpJB80czOhSqjUBenMfyk9eTIMNszuCFnXlRnw/VHf2MoDKDSM.jpg?size=1280x960&amp;quality=96&amp;sign=375d75afa0814543c36555b77ee24809&amp;type=album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336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https://sun9-75.userapi.com/impg/GnyuxT27c1J1SdD34F9z8RhXds5-5PH6unjMBw/wcA7DVMf1SM.jpg?size=1440x1920&amp;quality=96&amp;sign=ca38a07f8b20b314da0c1b05df067f46&amp;type=album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11667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3855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 dirty="0" smtClean="0"/>
              <a:t>Какое растение называется </a:t>
            </a:r>
            <a:r>
              <a:rPr lang="ru" b="1" u="sng" dirty="0" smtClean="0"/>
              <a:t>форзиция</a:t>
            </a:r>
            <a:r>
              <a:rPr lang="ru" dirty="0" smtClean="0"/>
              <a:t>?</a:t>
            </a:r>
            <a:endParaRPr lang="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921783" y="4443677"/>
            <a:ext cx="1112361" cy="1100911"/>
          </a:xfrm>
        </p:spPr>
        <p:txBody>
          <a:bodyPr>
            <a:noAutofit/>
          </a:bodyPr>
          <a:lstStyle/>
          <a:p>
            <a:r>
              <a:rPr lang="ru-RU" sz="12000" b="1" dirty="0" smtClean="0">
                <a:solidFill>
                  <a:srgbClr val="C00000"/>
                </a:solidFill>
              </a:rPr>
              <a:t>-</a:t>
            </a:r>
            <a:endParaRPr lang="ru-RU" sz="12000" b="1" dirty="0">
              <a:solidFill>
                <a:srgbClr val="C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1"/>
          </p:nvPr>
        </p:nvSpPr>
        <p:spPr>
          <a:xfrm>
            <a:off x="9242902" y="4814400"/>
            <a:ext cx="1036887" cy="914400"/>
          </a:xfrm>
        </p:spPr>
        <p:txBody>
          <a:bodyPr>
            <a:normAutofit fontScale="25000" lnSpcReduction="20000"/>
          </a:bodyPr>
          <a:lstStyle/>
          <a:p>
            <a:r>
              <a:rPr lang="ru-RU" sz="48000" b="1" dirty="0">
                <a:solidFill>
                  <a:srgbClr val="C00000"/>
                </a:solidFill>
              </a:rPr>
              <a:t>-</a:t>
            </a: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2"/>
          </p:nvPr>
        </p:nvSpPr>
        <p:spPr>
          <a:xfrm>
            <a:off x="5449959" y="4600593"/>
            <a:ext cx="2743200" cy="914400"/>
          </a:xfrm>
        </p:spPr>
        <p:txBody>
          <a:bodyPr>
            <a:noAutofit/>
          </a:bodyPr>
          <a:lstStyle/>
          <a:p>
            <a:r>
              <a:rPr lang="ru-RU" sz="12000" dirty="0" smtClean="0">
                <a:solidFill>
                  <a:schemeClr val="accent3">
                    <a:lumMod val="75000"/>
                  </a:schemeClr>
                </a:solidFill>
              </a:rPr>
              <a:t>+</a:t>
            </a:r>
            <a:endParaRPr lang="ru-RU" sz="1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" name="Picture 2" descr="https://sun9-66.userapi.com/impg/6J4w1Tx82-9JqgIXh2nmxHfskqsfwe89MYCpxQ/A27CwPMlDSI.jpg?size=600x450&amp;quality=96&amp;sign=aa908bcfd3378891aff4ecf6b4e9a3d3&amp;type=album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336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2" name="Picture 2" descr="https://sun9-3.userapi.com/impg/gpJB80czOhSqjUBenMfyk9eTIMNszuCFnXlRnw/VHf2MoDKDSM.jpg?size=1280x960&amp;quality=96&amp;sign=375d75afa0814543c36555b77ee24809&amp;type=album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336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 descr="https://sun9-75.userapi.com/impg/GnyuxT27c1J1SdD34F9z8RhXds5-5PH6unjMBw/wcA7DVMf1SM.jpg?size=1440x1920&amp;quality=96&amp;sign=ca38a07f8b20b314da0c1b05df067f46&amp;type=album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11667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4228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964" y="80356"/>
            <a:ext cx="11421687" cy="1219200"/>
          </a:xfrm>
        </p:spPr>
        <p:txBody>
          <a:bodyPr rtlCol="0"/>
          <a:lstStyle/>
          <a:p>
            <a:pPr rtl="0"/>
            <a:r>
              <a:rPr lang="ru" dirty="0" smtClean="0"/>
              <a:t>Какое растение называется </a:t>
            </a:r>
            <a:r>
              <a:rPr lang="ru" b="1" u="sng" dirty="0" smtClean="0"/>
              <a:t>щавель конский</a:t>
            </a:r>
            <a:r>
              <a:rPr lang="ru" dirty="0" smtClean="0"/>
              <a:t>?</a:t>
            </a:r>
            <a:endParaRPr lang="ru" dirty="0"/>
          </a:p>
        </p:txBody>
      </p:sp>
      <p:pic>
        <p:nvPicPr>
          <p:cNvPr id="22530" name="Picture 2" descr="https://sun9-23.userapi.com/impg/rU_7B2eeERK-TjHUZh_uthZUsq-Jcb5FoDg-ig/JAVRw76IdhM.jpg?size=640x425&amp;quality=96&amp;sign=d140cfd85fbafeaf2cb4141233048e52&amp;type=album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r="17537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2" name="Picture 4" descr="https://sun9-11.userapi.com/impg/C1C_FlRmDh6vsKmrq9xxlRtxtbHiibo9s5yrIA/acLF2DdRctw.jpg?size=1200x900&amp;quality=96&amp;sign=246fc5ba1a9b922f89c0668f2ed87d0f&amp;type=album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r="13315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https://sun9-6.userapi.com/impg/CPy7IP_BkIAU5LGJc7W46psdFj2A26EJz3VZhw/7FoGjnJoEek.jpg?size=1440x1920&amp;quality=96&amp;sign=56ff5e05336803f500b7369d0b7beaba&amp;type=album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5" b="11645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4444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465" y="0"/>
            <a:ext cx="11288683" cy="1219200"/>
          </a:xfrm>
        </p:spPr>
        <p:txBody>
          <a:bodyPr rtlCol="0"/>
          <a:lstStyle/>
          <a:p>
            <a:r>
              <a:rPr lang="ru" dirty="0"/>
              <a:t>Какое растение называется </a:t>
            </a:r>
            <a:r>
              <a:rPr lang="ru" b="1" u="sng" dirty="0"/>
              <a:t>щавель конский</a:t>
            </a:r>
            <a:r>
              <a:rPr lang="ru" dirty="0"/>
              <a:t>?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921783" y="4443677"/>
            <a:ext cx="1112361" cy="1100911"/>
          </a:xfrm>
        </p:spPr>
        <p:txBody>
          <a:bodyPr>
            <a:noAutofit/>
          </a:bodyPr>
          <a:lstStyle/>
          <a:p>
            <a:r>
              <a:rPr lang="ru-RU" sz="12000" b="1" dirty="0" smtClean="0">
                <a:solidFill>
                  <a:srgbClr val="C00000"/>
                </a:solidFill>
              </a:rPr>
              <a:t>-</a:t>
            </a:r>
            <a:endParaRPr lang="ru-RU" sz="12000" b="1" dirty="0">
              <a:solidFill>
                <a:srgbClr val="C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1"/>
          </p:nvPr>
        </p:nvSpPr>
        <p:spPr>
          <a:xfrm>
            <a:off x="5560364" y="4747899"/>
            <a:ext cx="1036887" cy="914400"/>
          </a:xfrm>
        </p:spPr>
        <p:txBody>
          <a:bodyPr>
            <a:normAutofit fontScale="25000" lnSpcReduction="20000"/>
          </a:bodyPr>
          <a:lstStyle/>
          <a:p>
            <a:r>
              <a:rPr lang="ru-RU" sz="48000" b="1" dirty="0">
                <a:solidFill>
                  <a:srgbClr val="C00000"/>
                </a:solidFill>
              </a:rPr>
              <a:t>-</a:t>
            </a: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2"/>
          </p:nvPr>
        </p:nvSpPr>
        <p:spPr>
          <a:xfrm>
            <a:off x="9123471" y="4536932"/>
            <a:ext cx="2743200" cy="914400"/>
          </a:xfrm>
        </p:spPr>
        <p:txBody>
          <a:bodyPr>
            <a:noAutofit/>
          </a:bodyPr>
          <a:lstStyle/>
          <a:p>
            <a:r>
              <a:rPr lang="ru-RU" sz="12000" dirty="0" smtClean="0">
                <a:solidFill>
                  <a:schemeClr val="accent3">
                    <a:lumMod val="75000"/>
                  </a:schemeClr>
                </a:solidFill>
              </a:rPr>
              <a:t>+</a:t>
            </a:r>
            <a:endParaRPr lang="ru-RU" sz="1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" name="Picture 2" descr="https://sun9-23.userapi.com/impg/rU_7B2eeERK-TjHUZh_uthZUsq-Jcb5FoDg-ig/JAVRw76IdhM.jpg?size=640x425&amp;quality=96&amp;sign=d140cfd85fbafeaf2cb4141233048e52&amp;type=album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r="17537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4" descr="https://sun9-11.userapi.com/impg/C1C_FlRmDh6vsKmrq9xxlRtxtbHiibo9s5yrIA/acLF2DdRctw.jpg?size=1200x900&amp;quality=96&amp;sign=246fc5ba1a9b922f89c0668f2ed87d0f&amp;type=album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r="13315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 descr="https://sun9-6.userapi.com/impg/CPy7IP_BkIAU5LGJc7W46psdFj2A26EJz3VZhw/7FoGjnJoEek.jpg?size=1440x1920&amp;quality=96&amp;sign=56ff5e05336803f500b7369d0b7beaba&amp;type=album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5" b="11645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701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75408" y="-292330"/>
            <a:ext cx="9192694" cy="1828800"/>
          </a:xfrm>
        </p:spPr>
        <p:txBody>
          <a:bodyPr rtlCol="0">
            <a:normAutofit/>
          </a:bodyPr>
          <a:lstStyle/>
          <a:p>
            <a:pPr rtl="0"/>
            <a:r>
              <a:rPr lang="ru" b="1" dirty="0" smtClean="0"/>
              <a:t>Спасибо за внимание!</a:t>
            </a:r>
            <a:endParaRPr lang="ru" b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741978" y="3742551"/>
            <a:ext cx="2270126" cy="202915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pic>
        <p:nvPicPr>
          <p:cNvPr id="24578" name="Picture 2" descr="https://sun9-22.userapi.com/impg/YMlw5ZuRvtH1qVSh3GSADA56NOgu5f2egnpP3g/hFZrnFn5k3w.jpg?size=1920x1440&amp;quality=96&amp;sign=4e760ca9280e80b7136b64c9018aae7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15" y="1845734"/>
            <a:ext cx="6055784" cy="4541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99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248" y="2457796"/>
            <a:ext cx="4438996" cy="2870662"/>
          </a:xfrm>
        </p:spPr>
        <p:txBody>
          <a:bodyPr rtlCol="0">
            <a:noAutofit/>
          </a:bodyPr>
          <a:lstStyle/>
          <a:p>
            <a:pPr algn="ctr"/>
            <a:r>
              <a:rPr lang="ru-RU" b="1" dirty="0" smtClean="0"/>
              <a:t>Одуванчик</a:t>
            </a:r>
            <a:r>
              <a:rPr lang="ru-RU" dirty="0" smtClean="0"/>
              <a:t> </a:t>
            </a:r>
            <a:r>
              <a:rPr lang="ru-RU" dirty="0"/>
              <a:t>— род многолетних травянистых растений семейства Астровые, или Сложноцветные. </a:t>
            </a:r>
            <a:endParaRPr lang="ru" dirty="0"/>
          </a:p>
        </p:txBody>
      </p:sp>
      <p:pic>
        <p:nvPicPr>
          <p:cNvPr id="2050" name="Picture 2" descr="https://sun9-71.userapi.com/impg/xmQeYK2F6LydQQy6jC80CuzSgkEXw5Ni_jRwjQ/cAsDrN9AGR4.jpg?size=1440x1920&amp;quality=96&amp;sign=ef42e65ed22db9637b8bd86e84c46d86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287" y="581888"/>
            <a:ext cx="4377808" cy="54367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8619" y="2175163"/>
            <a:ext cx="4681250" cy="3352800"/>
          </a:xfrm>
        </p:spPr>
        <p:txBody>
          <a:bodyPr rtlCol="0">
            <a:noAutofit/>
          </a:bodyPr>
          <a:lstStyle/>
          <a:p>
            <a:pPr algn="ctr"/>
            <a:r>
              <a:rPr lang="ru-RU" b="1" dirty="0" err="1" smtClean="0"/>
              <a:t>Форзиция</a:t>
            </a:r>
            <a:r>
              <a:rPr lang="ru-RU" dirty="0"/>
              <a:t>, также </a:t>
            </a:r>
            <a:r>
              <a:rPr lang="ru-RU" dirty="0" err="1" smtClean="0"/>
              <a:t>форсацтия</a:t>
            </a:r>
            <a:r>
              <a:rPr lang="ru-RU" dirty="0"/>
              <a:t>, или </a:t>
            </a:r>
            <a:r>
              <a:rPr lang="ru-RU" dirty="0" err="1" smtClean="0"/>
              <a:t>форсиция</a:t>
            </a:r>
            <a:r>
              <a:rPr lang="ru-RU" dirty="0"/>
              <a:t>, — род кустарников и небольших деревьев семейства Маслиновые.</a:t>
            </a:r>
            <a:endParaRPr lang="ru" dirty="0"/>
          </a:p>
        </p:txBody>
      </p:sp>
      <p:pic>
        <p:nvPicPr>
          <p:cNvPr id="3074" name="Picture 2" descr="https://sun9-75.userapi.com/impg/GnyuxT27c1J1SdD34F9z8RhXds5-5PH6unjMBw/wcA7DVMf1SM.jpg?size=1440x1920&amp;quality=96&amp;sign=ca38a07f8b20b314da0c1b05df067f46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39" y="514003"/>
            <a:ext cx="4186614" cy="53715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4174" y="906546"/>
            <a:ext cx="4947258" cy="4400204"/>
          </a:xfrm>
        </p:spPr>
        <p:txBody>
          <a:bodyPr rtlCol="0">
            <a:noAutofit/>
          </a:bodyPr>
          <a:lstStyle/>
          <a:p>
            <a:pPr algn="ctr"/>
            <a:r>
              <a:rPr lang="ru-RU" b="1" dirty="0" smtClean="0"/>
              <a:t>Первоцвет</a:t>
            </a:r>
            <a:r>
              <a:rPr lang="ru-RU" dirty="0"/>
              <a:t>, или Примула — род растений из семейства Первоцветные порядка </a:t>
            </a:r>
            <a:r>
              <a:rPr lang="ru-RU" dirty="0" err="1" smtClean="0"/>
              <a:t>Верескоцветные</a:t>
            </a:r>
            <a:r>
              <a:rPr lang="ru-RU" dirty="0" smtClean="0"/>
              <a:t>.</a:t>
            </a:r>
            <a:endParaRPr lang="ru" dirty="0"/>
          </a:p>
        </p:txBody>
      </p:sp>
      <p:pic>
        <p:nvPicPr>
          <p:cNvPr id="4098" name="Picture 2" descr="https://sun9-7.userapi.com/impg/M7DCiNp53q8ZvwfM57zg3tE2lOZZNt3pJBfhjQ/vqCrz9Bhv2Y.jpg?size=1440x1920&amp;quality=96&amp;sign=0c93955a543be39e9ed075b12da4b090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35" y="592832"/>
            <a:ext cx="4124016" cy="51440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724996" y="3797531"/>
            <a:ext cx="4589809" cy="1946564"/>
          </a:xfrm>
        </p:spPr>
        <p:txBody>
          <a:bodyPr rtlCol="0">
            <a:noAutofit/>
          </a:bodyPr>
          <a:lstStyle/>
          <a:p>
            <a:pPr algn="ctr"/>
            <a:r>
              <a:rPr lang="ru-RU" b="1" dirty="0" smtClean="0"/>
              <a:t>Фиалка </a:t>
            </a:r>
            <a:r>
              <a:rPr lang="ru-RU" b="1" dirty="0" err="1" smtClean="0"/>
              <a:t>Рейхенбаха</a:t>
            </a:r>
            <a:r>
              <a:rPr lang="ru-RU" dirty="0"/>
              <a:t>, или Фиалка лесная — вид многолетних травянистых растений рода Фиалка семейства Фиалковые</a:t>
            </a:r>
            <a:r>
              <a:rPr lang="ru-RU" dirty="0" smtClean="0"/>
              <a:t>.</a:t>
            </a:r>
            <a:endParaRPr lang="ru" dirty="0"/>
          </a:p>
        </p:txBody>
      </p:sp>
      <p:pic>
        <p:nvPicPr>
          <p:cNvPr id="5122" name="Picture 2" descr="https://sun9-43.userapi.com/impg/te_UzDckQWvv2DNV17IYdiuuSYHcFpAGNgxsQQ/vx_mu9bV2i4.jpg?size=1440x1920&amp;quality=96&amp;sign=b32cd8986d914f2c8a8ee9b9ad7a5c8b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96" y="530630"/>
            <a:ext cx="4469953" cy="53669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24750" y="4306761"/>
            <a:ext cx="4605251" cy="1219200"/>
          </a:xfrm>
        </p:spPr>
        <p:txBody>
          <a:bodyPr rtlCol="0">
            <a:noAutofit/>
          </a:bodyPr>
          <a:lstStyle/>
          <a:p>
            <a:pPr algn="ctr"/>
            <a:r>
              <a:rPr lang="ru-RU" b="1" dirty="0" smtClean="0"/>
              <a:t>Яснотка</a:t>
            </a:r>
            <a:r>
              <a:rPr lang="ru-RU" dirty="0" smtClean="0"/>
              <a:t> </a:t>
            </a:r>
            <a:r>
              <a:rPr lang="ru-RU" dirty="0"/>
              <a:t>— род травянистых растений семейства </a:t>
            </a:r>
            <a:r>
              <a:rPr lang="ru-RU" dirty="0" err="1"/>
              <a:t>Яснотковые</a:t>
            </a:r>
            <a:r>
              <a:rPr lang="ru-RU" dirty="0"/>
              <a:t>, или Губоцветные; типовой род этого семейства.</a:t>
            </a:r>
            <a:endParaRPr lang="ru" dirty="0"/>
          </a:p>
        </p:txBody>
      </p:sp>
      <p:pic>
        <p:nvPicPr>
          <p:cNvPr id="6146" name="Picture 2" descr="https://sun9-54.userapi.com/impg/JIyzNJUtV7dJrmlrLYXWoomNEjg8Nluz4mW_AQ/_XUi2xT5GbM.jpg?size=1440x1920&amp;quality=96&amp;sign=fb169cc1f94b5450951c53978568d57e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049" y="565264"/>
            <a:ext cx="4003733" cy="53383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35039" y="2740429"/>
            <a:ext cx="5579025" cy="2837410"/>
          </a:xfrm>
        </p:spPr>
        <p:txBody>
          <a:bodyPr rtlCol="0">
            <a:noAutofit/>
          </a:bodyPr>
          <a:lstStyle/>
          <a:p>
            <a:pPr algn="ctr"/>
            <a:r>
              <a:rPr lang="ru-RU" b="1" dirty="0" smtClean="0"/>
              <a:t>Чистяк</a:t>
            </a:r>
            <a:r>
              <a:rPr lang="ru-RU" dirty="0" smtClean="0"/>
              <a:t>— </a:t>
            </a:r>
            <a:r>
              <a:rPr lang="ru-RU" dirty="0"/>
              <a:t>род </a:t>
            </a:r>
            <a:r>
              <a:rPr lang="ru-RU" dirty="0" smtClean="0"/>
              <a:t>растений</a:t>
            </a:r>
            <a:r>
              <a:rPr lang="ru-RU" dirty="0"/>
              <a:t>, входящий в семейство Лютиковые. В некоторых системах классификации включается в род Лютик в ранге </a:t>
            </a:r>
            <a:r>
              <a:rPr lang="ru-RU" dirty="0" err="1"/>
              <a:t>подрода</a:t>
            </a:r>
            <a:r>
              <a:rPr lang="ru-RU" dirty="0"/>
              <a:t>.</a:t>
            </a:r>
            <a:endParaRPr lang="ru" dirty="0"/>
          </a:p>
        </p:txBody>
      </p:sp>
      <p:pic>
        <p:nvPicPr>
          <p:cNvPr id="7170" name="Picture 2" descr="https://sun9-13.userapi.com/impg/x8jITKkcTXfPaqAb1NI8LmbJ9EMpjgvdq6tBig/3m3FfeTk_gY.jpg?size=1440x1920&amp;quality=96&amp;sign=ea7e218919fd0f697566cbc8c06fa314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998" y="507135"/>
            <a:ext cx="4004093" cy="53387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4503" y="1470053"/>
            <a:ext cx="4224050" cy="3593869"/>
          </a:xfrm>
        </p:spPr>
        <p:txBody>
          <a:bodyPr rtlCol="0"/>
          <a:lstStyle/>
          <a:p>
            <a:pPr algn="ctr"/>
            <a:r>
              <a:rPr lang="ru-RU" b="1" dirty="0" smtClean="0"/>
              <a:t>Кедр</a:t>
            </a:r>
            <a:endParaRPr lang="ru" dirty="0"/>
          </a:p>
        </p:txBody>
      </p:sp>
      <p:pic>
        <p:nvPicPr>
          <p:cNvPr id="8194" name="Picture 2" descr="https://sun9-25.userapi.com/impg/UVIO7l1GUwu5oWJVgS5sq34Lr_E-y9CB4D3LvA/9DBWdCeyTow.jpg?size=1920x1440&amp;quality=96&amp;sign=723d3dcf6af7ce8fde25d79f35dbd65c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85" y="1238769"/>
            <a:ext cx="5408584" cy="40564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ирода 16 х 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1_TF03431377" id="{E55CF100-C248-4B8F-8F5C-C7DC3EE79A39}" vid="{F3C83CD3-4C48-4907-A3EA-9E7FA702781C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изображением природы</Template>
  <TotalTime>5871</TotalTime>
  <Words>258</Words>
  <Application>Microsoft Office PowerPoint</Application>
  <PresentationFormat>Широкоэкранный</PresentationFormat>
  <Paragraphs>41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Arial</vt:lpstr>
      <vt:lpstr>Segoe Print</vt:lpstr>
      <vt:lpstr>Природа 16 х 9</vt:lpstr>
      <vt:lpstr>Животные и растения Гагаринского парка </vt:lpstr>
      <vt:lpstr>Ирис или Касатик, или Петушок — род многолетних корневищных растений семейства Ирисовые, или Касатиковые.</vt:lpstr>
      <vt:lpstr>Одуванчик — род многолетних травянистых растений семейства Астровые, или Сложноцветные. </vt:lpstr>
      <vt:lpstr>Форзиция, также форсацтия, или форсиция, — род кустарников и небольших деревьев семейства Маслиновые.</vt:lpstr>
      <vt:lpstr>Первоцвет, или Примула — род растений из семейства Первоцветные порядка Верескоцветные.</vt:lpstr>
      <vt:lpstr>Фиалка Рейхенбаха, или Фиалка лесная — вид многолетних травянистых растений рода Фиалка семейства Фиалковые.</vt:lpstr>
      <vt:lpstr>Яснотка — род травянистых растений семейства Яснотковые, или Губоцветные; типовой род этого семейства.</vt:lpstr>
      <vt:lpstr>Чистяк— род растений, входящий в семейство Лютиковые. В некоторых системах классификации включается в род Лютик в ранге подрода.</vt:lpstr>
      <vt:lpstr>Кедр</vt:lpstr>
      <vt:lpstr>Лаванда.</vt:lpstr>
      <vt:lpstr>Жасмин— род вечнозелёных кустарников из семейства Маслиновые. </vt:lpstr>
      <vt:lpstr>Презентация PowerPoint</vt:lpstr>
      <vt:lpstr>Щавель.</vt:lpstr>
      <vt:lpstr>Тимофеевка, или Аржанец — род однолетних или многолетних трав семейства Злаки </vt:lpstr>
      <vt:lpstr>Презентация PowerPoint</vt:lpstr>
      <vt:lpstr>Сизый голубь — широко распространённая птица семейства голубиных, родиной которой считаются Южная Европа, Юго-Западная Азия и Северная Африка. </vt:lpstr>
      <vt:lpstr>Белка — телеутка. </vt:lpstr>
      <vt:lpstr>Белка — телеутка. </vt:lpstr>
      <vt:lpstr>Красноухая черепаха. </vt:lpstr>
      <vt:lpstr>Мандаринка. </vt:lpstr>
      <vt:lpstr>Угадай-ка!</vt:lpstr>
      <vt:lpstr>Какое растение называется чистяк?</vt:lpstr>
      <vt:lpstr>Какое растение называется чистяк?</vt:lpstr>
      <vt:lpstr>Какое растение называется форзиция?</vt:lpstr>
      <vt:lpstr>Какое растение называется форзиция?</vt:lpstr>
      <vt:lpstr>Какое растение называется щавель конский?</vt:lpstr>
      <vt:lpstr>Какое растение называется щавель конский?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Экскурсия по Гагаринскому парку</dc:title>
  <dc:creator>Пользователь</dc:creator>
  <cp:lastModifiedBy>Admin </cp:lastModifiedBy>
  <cp:revision>23</cp:revision>
  <dcterms:created xsi:type="dcterms:W3CDTF">2021-04-18T17:10:44Z</dcterms:created>
  <dcterms:modified xsi:type="dcterms:W3CDTF">2022-04-18T09:20:08Z</dcterms:modified>
</cp:coreProperties>
</file>