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50"/>
  </p:notesMasterIdLst>
  <p:sldIdLst>
    <p:sldId id="288" r:id="rId2"/>
    <p:sldId id="308" r:id="rId3"/>
    <p:sldId id="324" r:id="rId4"/>
    <p:sldId id="291" r:id="rId5"/>
    <p:sldId id="304" r:id="rId6"/>
    <p:sldId id="305" r:id="rId7"/>
    <p:sldId id="306" r:id="rId8"/>
    <p:sldId id="307" r:id="rId9"/>
    <p:sldId id="258" r:id="rId10"/>
    <p:sldId id="293" r:id="rId11"/>
    <p:sldId id="309" r:id="rId12"/>
    <p:sldId id="294" r:id="rId13"/>
    <p:sldId id="310" r:id="rId14"/>
    <p:sldId id="295" r:id="rId15"/>
    <p:sldId id="311" r:id="rId16"/>
    <p:sldId id="296" r:id="rId17"/>
    <p:sldId id="312" r:id="rId18"/>
    <p:sldId id="297" r:id="rId19"/>
    <p:sldId id="313" r:id="rId20"/>
    <p:sldId id="299" r:id="rId21"/>
    <p:sldId id="314" r:id="rId22"/>
    <p:sldId id="300" r:id="rId23"/>
    <p:sldId id="315" r:id="rId24"/>
    <p:sldId id="301" r:id="rId25"/>
    <p:sldId id="316" r:id="rId26"/>
    <p:sldId id="302" r:id="rId27"/>
    <p:sldId id="317" r:id="rId28"/>
    <p:sldId id="303" r:id="rId29"/>
    <p:sldId id="318" r:id="rId30"/>
    <p:sldId id="259" r:id="rId31"/>
    <p:sldId id="319" r:id="rId32"/>
    <p:sldId id="260" r:id="rId33"/>
    <p:sldId id="320" r:id="rId34"/>
    <p:sldId id="261" r:id="rId35"/>
    <p:sldId id="321" r:id="rId36"/>
    <p:sldId id="262" r:id="rId37"/>
    <p:sldId id="322" r:id="rId38"/>
    <p:sldId id="263" r:id="rId39"/>
    <p:sldId id="323" r:id="rId40"/>
    <p:sldId id="325" r:id="rId41"/>
    <p:sldId id="271" r:id="rId42"/>
    <p:sldId id="272" r:id="rId43"/>
    <p:sldId id="274" r:id="rId44"/>
    <p:sldId id="273" r:id="rId45"/>
    <p:sldId id="275" r:id="rId46"/>
    <p:sldId id="276" r:id="rId47"/>
    <p:sldId id="277" r:id="rId48"/>
    <p:sldId id="278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82" d="100"/>
          <a:sy n="82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18A3C1-7419-4781-81CF-7FCCC3523AC6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38179C-29AA-431A-B379-E321B2A80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868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8179C-29AA-431A-B379-E321B2A80574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7EF08B5-BE98-4F99-B28B-BC9469752E65}" type="datetime1">
              <a:rPr lang="en-US" smtClean="0"/>
              <a:pPr>
                <a:defRPr/>
              </a:pPr>
              <a:t>11/24/2015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5A8AF3-89E2-4C4F-8747-A0AC9CC583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F890D-DD28-4451-BD47-10CB683FE540}" type="datetime1">
              <a:rPr lang="en-US" smtClean="0"/>
              <a:pPr>
                <a:defRPr/>
              </a:pPr>
              <a:t>11/24/2015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510B-3531-457F-AE9E-A6AF4C89E9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8F94B-AA66-4D05-B0F4-0C5728B95BB3}" type="datetime1">
              <a:rPr lang="en-US" smtClean="0"/>
              <a:pPr>
                <a:defRPr/>
              </a:pPr>
              <a:t>11/24/2015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6EC06-D344-4375-B3D3-412BE393FE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50CD7431-FD92-4481-BD9E-23B512C13647}" type="datetime1">
              <a:rPr lang="en-US" smtClean="0"/>
              <a:pPr>
                <a:defRPr/>
              </a:pPr>
              <a:t>11/24/2015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95A07-E7E8-4AE1-9452-14706EB4AB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381A2050-35D3-4F30-8CCA-4920BD1CA34B}" type="datetime1">
              <a:rPr lang="en-US" smtClean="0"/>
              <a:pPr>
                <a:defRPr/>
              </a:pPr>
              <a:t>11/24/2015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4F555940-A523-4E97-AC7C-5F3892D852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5765FF7C-625A-466D-98B3-55EC29171B7C}" type="datetime1">
              <a:rPr lang="en-US" smtClean="0"/>
              <a:pPr>
                <a:defRPr/>
              </a:pPr>
              <a:t>11/24/2015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83F65898-A37F-45D8-9595-998F3A9C0B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4D34F6D3-24AD-4979-8A9B-C0ACAF5F16CA}" type="datetime1">
              <a:rPr lang="en-US" smtClean="0"/>
              <a:pPr>
                <a:defRPr/>
              </a:pPr>
              <a:t>11/24/2015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2EA6737-1776-4896-B68C-A1792ACE84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B9DDF-0937-4E5B-8774-D0E200B6545B}" type="datetime1">
              <a:rPr lang="en-US" smtClean="0"/>
              <a:pPr>
                <a:defRPr/>
              </a:pPr>
              <a:t>11/24/2015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5E455-A1C3-46EC-B535-96B10EE744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796F9098-E414-42D6-8F4C-195C1F38D4FA}" type="datetime1">
              <a:rPr lang="en-US" smtClean="0"/>
              <a:pPr>
                <a:defRPr/>
              </a:pPr>
              <a:t>11/24/2015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AAA75C57-90A4-4054-83AC-418E51942B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B512942-7B55-4B07-992E-FC2C61889640}" type="datetime1">
              <a:rPr lang="en-US" smtClean="0"/>
              <a:pPr>
                <a:defRPr/>
              </a:pPr>
              <a:t>11/24/2015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0AF962F-2DDA-413F-A1D3-55143FA878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0FAC641-8680-4397-9109-C0DD50780C09}" type="datetime1">
              <a:rPr lang="en-US" smtClean="0"/>
              <a:pPr>
                <a:defRPr/>
              </a:pPr>
              <a:t>11/24/2015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111E34E0-C411-4FEF-85C0-E3F793F6F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8DFB8E-5FAC-4416-8443-9CBC10A5ED27}" type="datetime1">
              <a:rPr lang="en-US" smtClean="0"/>
              <a:pPr>
                <a:defRPr/>
              </a:pPr>
              <a:t>11/24/2015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9C054D-BDD5-4466-A2F4-7C016B3F44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2.xml"/><Relationship Id="rId3" Type="http://schemas.openxmlformats.org/officeDocument/2006/relationships/slide" Target="slide14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17" Type="http://schemas.openxmlformats.org/officeDocument/2006/relationships/slide" Target="slide2.xml"/><Relationship Id="rId2" Type="http://schemas.openxmlformats.org/officeDocument/2006/relationships/slide" Target="slide10.xml"/><Relationship Id="rId16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slide" Target="slide16.xml"/><Relationship Id="rId15" Type="http://schemas.openxmlformats.org/officeDocument/2006/relationships/slide" Target="slide36.xml"/><Relationship Id="rId10" Type="http://schemas.openxmlformats.org/officeDocument/2006/relationships/slide" Target="slide26.xml"/><Relationship Id="rId4" Type="http://schemas.openxmlformats.org/officeDocument/2006/relationships/slide" Target="slide12.xml"/><Relationship Id="rId9" Type="http://schemas.openxmlformats.org/officeDocument/2006/relationships/slide" Target="slide24.xml"/><Relationship Id="rId14" Type="http://schemas.openxmlformats.org/officeDocument/2006/relationships/slide" Target="slide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8382000" cy="2514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«Географическое ассорти. «Вокруг света»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57200" y="-52120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  <a:t>Внеклассное мероприятие по географии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0" dirty="0" smtClean="0"/>
              <a:t> </a:t>
            </a:r>
            <a:r>
              <a:rPr lang="ru-RU" sz="3600" b="0" i="1" dirty="0" smtClean="0"/>
              <a:t>из жизни путешественников</a:t>
            </a:r>
            <a:br>
              <a:rPr lang="ru-RU" sz="3600" b="0" i="1" dirty="0" smtClean="0"/>
            </a:br>
            <a:r>
              <a:rPr lang="ru-RU" sz="3600" b="0" i="1" dirty="0" smtClean="0"/>
              <a:t>10 баллов</a:t>
            </a:r>
            <a:endParaRPr lang="ru-RU" sz="3600" b="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3627" y="1828800"/>
            <a:ext cx="8229600" cy="45720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ctr">
              <a:buFont typeface="Wingdings 2" pitchFamily="18" charset="2"/>
              <a:buNone/>
            </a:pPr>
            <a:r>
              <a:rPr lang="ru-RU" dirty="0" smtClean="0">
                <a:latin typeface="Book Antiqua" pitchFamily="18" charset="0"/>
              </a:rPr>
              <a:t>Какой мореплаватель предложил практически использовать шарообразность Земли, чтобы западным путем достичь берегов Индии. 16 лет потребовалось ему, чтобы добиться разрешения и средств на это плавание, и 33 дня на то, чтобы осуществить свою мечту, при этом открыв то, что не входило в его планы? </a:t>
            </a:r>
            <a:r>
              <a:rPr lang="ru-RU" dirty="0" smtClean="0"/>
              <a:t>	</a:t>
            </a: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/>
              <a:t>Христофор Колумб в 1492 г. открыл Новый Свет, собираясь найти дорогу в Индию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5404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0" i="1" dirty="0" smtClean="0"/>
              <a:t>  из жизни путешественников</a:t>
            </a:r>
            <a:br>
              <a:rPr lang="ru-RU" sz="3200" b="0" i="1" dirty="0" smtClean="0"/>
            </a:br>
            <a:r>
              <a:rPr lang="en-US" sz="3200" b="0" i="1" dirty="0" smtClean="0"/>
              <a:t>3</a:t>
            </a:r>
            <a:r>
              <a:rPr lang="ru-RU" sz="3200" b="0" i="1" dirty="0" smtClean="0"/>
              <a:t>0 баллов</a:t>
            </a:r>
            <a:endParaRPr lang="ru-RU" sz="32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51325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3600" dirty="0" smtClean="0">
                <a:latin typeface="Book Antiqua" pitchFamily="18" charset="0"/>
              </a:rPr>
              <a:t>Какая экспедиция длилась 3 года в 1519-1522 гг., в результате которой из 265 человек вернулись 18, а капитан погиб на Филиппинах? 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/>
              <a:t>Первое кругосветное путешествие португальца </a:t>
            </a:r>
            <a:r>
              <a:rPr lang="ru-RU" sz="3200" i="1" dirty="0" err="1"/>
              <a:t>Фернана</a:t>
            </a:r>
            <a:r>
              <a:rPr lang="ru-RU" sz="3200" i="1" dirty="0"/>
              <a:t> Магеллана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73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0" i="1" dirty="0" smtClean="0"/>
              <a:t> из жизни путешественников</a:t>
            </a:r>
            <a:br>
              <a:rPr lang="ru-RU" sz="3200" b="0" i="1" dirty="0" smtClean="0"/>
            </a:br>
            <a:r>
              <a:rPr lang="en-US" sz="3200" b="0" i="1" dirty="0" smtClean="0"/>
              <a:t>20</a:t>
            </a:r>
            <a:r>
              <a:rPr lang="ru-RU" sz="3200" b="0" i="1" dirty="0" smtClean="0"/>
              <a:t> баллов</a:t>
            </a:r>
            <a:endParaRPr lang="ru-RU" sz="32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4000" dirty="0" smtClean="0"/>
              <a:t>	</a:t>
            </a:r>
            <a:r>
              <a:rPr lang="ru-RU" sz="4000" dirty="0" smtClean="0">
                <a:latin typeface="Book Antiqua" pitchFamily="18" charset="0"/>
              </a:rPr>
              <a:t>Кто впервые из европейцев проник в Индию морским путем?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/>
              <a:t>Португалец </a:t>
            </a:r>
            <a:r>
              <a:rPr lang="ru-RU" sz="3200" i="1" dirty="0" err="1"/>
              <a:t>Васко</a:t>
            </a:r>
            <a:r>
              <a:rPr lang="ru-RU" sz="3200" i="1" dirty="0"/>
              <a:t> да Гама в 1498 г.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46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0" dirty="0" smtClean="0"/>
              <a:t> </a:t>
            </a:r>
            <a:r>
              <a:rPr lang="ru-RU" sz="3200" b="0" i="1" dirty="0" smtClean="0"/>
              <a:t>из жизни путешественников</a:t>
            </a:r>
            <a:br>
              <a:rPr lang="ru-RU" sz="3200" b="0" i="1" dirty="0" smtClean="0"/>
            </a:br>
            <a:r>
              <a:rPr lang="ru-RU" sz="3200" b="0" i="1" dirty="0" smtClean="0"/>
              <a:t>40 баллов</a:t>
            </a:r>
            <a:endParaRPr lang="ru-RU" sz="32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	</a:t>
            </a:r>
          </a:p>
          <a:p>
            <a:pPr algn="ctr">
              <a:buFont typeface="Wingdings 2" pitchFamily="18" charset="2"/>
              <a:buNone/>
            </a:pPr>
            <a:r>
              <a:rPr lang="ru-RU" sz="4000" dirty="0" smtClean="0"/>
              <a:t>Исследователь Ушаков назвал это природное явление «улыбкой Арктики».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Северное сияние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0194" y="1447800"/>
            <a:ext cx="656156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363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0" i="1" dirty="0" smtClean="0"/>
              <a:t>из жизни путешественников</a:t>
            </a:r>
            <a:br>
              <a:rPr lang="ru-RU" sz="3200" b="0" i="1" dirty="0" smtClean="0"/>
            </a:br>
            <a:r>
              <a:rPr lang="ru-RU" sz="3200" b="0" i="1" dirty="0" smtClean="0"/>
              <a:t>50 баллов</a:t>
            </a:r>
            <a:endParaRPr lang="ru-RU" sz="32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4000" i="1" dirty="0" smtClean="0"/>
              <a:t>	Моряки древности не имели надёжного навигационного оборудования. Как вы думаете, что делали суеверные японцы, чтобы корабль лучше ориентировался в плавании? 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1219200"/>
          </a:xfrm>
        </p:spPr>
        <p:txBody>
          <a:bodyPr/>
          <a:lstStyle/>
          <a:p>
            <a:pPr algn="ctr"/>
            <a:r>
              <a:rPr lang="ru-RU" sz="3600" i="1" dirty="0" smtClean="0"/>
              <a:t>Рисовали </a:t>
            </a:r>
            <a:r>
              <a:rPr lang="ru-RU" sz="3600" i="1" dirty="0"/>
              <a:t>на носу </a:t>
            </a:r>
            <a:r>
              <a:rPr lang="ru-RU" sz="3600" i="1" dirty="0" smtClean="0"/>
              <a:t>глаза</a:t>
            </a:r>
            <a:endParaRPr lang="ru-RU" sz="3600" dirty="0"/>
          </a:p>
          <a:p>
            <a:endParaRPr lang="ru-RU" dirty="0"/>
          </a:p>
        </p:txBody>
      </p:sp>
      <p:pic>
        <p:nvPicPr>
          <p:cNvPr id="4098" name="Picture 2" descr="http://s48.radikal.ru/i122/1101/f8/ab9e1bca7a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257800" cy="3933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653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/>
          </p:cNvSpPr>
          <p:nvPr>
            <p:ph idx="1"/>
          </p:nvPr>
        </p:nvSpPr>
        <p:spPr>
          <a:xfrm>
            <a:off x="1981200" y="1828800"/>
            <a:ext cx="6705600" cy="48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dirty="0" smtClean="0">
                <a:latin typeface="Book Antiqua" pitchFamily="18" charset="0"/>
                <a:hlinkClick r:id="rId2" action="ppaction://hlinksldjump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Book Antiqua" pitchFamily="18" charset="0"/>
                <a:hlinkClick r:id="rId2" action="ppaction://hlinksldjump"/>
              </a:rPr>
              <a:t>Разминка  </a:t>
            </a:r>
            <a:endParaRPr lang="ru-RU" sz="54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ru-RU" sz="5400" dirty="0" smtClean="0">
                <a:solidFill>
                  <a:schemeClr val="bg1"/>
                </a:solidFill>
                <a:latin typeface="Book Antiqua" pitchFamily="18" charset="0"/>
                <a:hlinkClick r:id="rId3" action="ppaction://hlinksldjump"/>
              </a:rPr>
              <a:t>Игра – эрудит</a:t>
            </a:r>
            <a:endParaRPr lang="ru-RU" sz="54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ru-RU" sz="54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Book Antiqua" pitchFamily="18" charset="0"/>
                <a:hlinkClick r:id="rId4" action="ppaction://hlinksldjump"/>
              </a:rPr>
              <a:t>Черный ящик</a:t>
            </a:r>
            <a:endParaRPr lang="ru-RU" sz="54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Занимательная география</a:t>
            </a:r>
            <a:br>
              <a:rPr lang="ru-RU" i="1" dirty="0" smtClean="0"/>
            </a:br>
            <a:r>
              <a:rPr lang="ru-RU" i="1" dirty="0" smtClean="0"/>
              <a:t>10 баллов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endParaRPr lang="ru-RU" sz="4800" i="1" dirty="0" smtClean="0"/>
          </a:p>
          <a:p>
            <a:pPr algn="ctr">
              <a:buFont typeface="Wingdings 2" pitchFamily="18" charset="2"/>
              <a:buNone/>
            </a:pPr>
            <a:r>
              <a:rPr lang="ru-RU" sz="4800" i="1" dirty="0" smtClean="0"/>
              <a:t>Что называют «чёрным золотом»?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/>
              <a:t>Нефть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970878"/>
            <a:ext cx="7219988" cy="389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303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Занимательная география</a:t>
            </a:r>
            <a:br>
              <a:rPr lang="ru-RU" i="1" dirty="0" smtClean="0"/>
            </a:br>
            <a:r>
              <a:rPr lang="ru-RU" i="1" dirty="0" smtClean="0"/>
              <a:t>20 баллов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/>
          </a:p>
          <a:p>
            <a:pPr algn="ctr">
              <a:buFont typeface="Wingdings 2" pitchFamily="18" charset="2"/>
              <a:buNone/>
            </a:pPr>
            <a:r>
              <a:rPr lang="ru-RU" sz="4000" dirty="0" smtClean="0">
                <a:latin typeface="Book Antiqua" pitchFamily="18" charset="0"/>
              </a:rPr>
              <a:t>Море есть – плавать нельзя, дороги есть – ехать нельзя, земля есть – пахать нельзя. </a:t>
            </a:r>
          </a:p>
          <a:p>
            <a:pPr algn="ctr">
              <a:buFont typeface="Wingdings 2" pitchFamily="18" charset="2"/>
              <a:buNone/>
            </a:pPr>
            <a:r>
              <a:rPr lang="ru-RU" sz="4000" dirty="0" smtClean="0">
                <a:latin typeface="Book Antiqua" pitchFamily="18" charset="0"/>
              </a:rPr>
              <a:t>О чем говорится? 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 карте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47800"/>
            <a:ext cx="844761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975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Занимательная география</a:t>
            </a:r>
            <a:br>
              <a:rPr lang="ru-RU" i="1" dirty="0" smtClean="0"/>
            </a:br>
            <a:r>
              <a:rPr lang="ru-RU" i="1" dirty="0" smtClean="0"/>
              <a:t>30 баллов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/>
          </a:p>
          <a:p>
            <a:pPr algn="ctr">
              <a:buFont typeface="Wingdings 2" pitchFamily="18" charset="2"/>
              <a:buNone/>
            </a:pPr>
            <a:r>
              <a:rPr lang="ru-RU" sz="4400" dirty="0" smtClean="0"/>
              <a:t>Какой полуостров говорит о своей величине?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pochtimes.ru/images/stories/06/avto/161_yama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667500" cy="533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06321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Занимательная география</a:t>
            </a:r>
            <a:br>
              <a:rPr lang="ru-RU" i="1" dirty="0" smtClean="0"/>
            </a:br>
            <a:r>
              <a:rPr lang="ru-RU" i="1" dirty="0" smtClean="0"/>
              <a:t>40 баллов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4572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dirty="0" smtClean="0">
                <a:latin typeface="Book Antiqua" pitchFamily="18" charset="0"/>
              </a:rPr>
              <a:t> Какую страну всегда вспоминают и называют при прощании?</a:t>
            </a:r>
            <a:endParaRPr lang="ru-RU" sz="4400" i="1" dirty="0" smtClean="0">
              <a:latin typeface="Book Antiqua" pitchFamily="18" charset="0"/>
            </a:endParaRPr>
          </a:p>
          <a:p>
            <a:pPr>
              <a:buFont typeface="Wingdings 2" pitchFamily="18" charset="2"/>
              <a:buNone/>
            </a:pPr>
            <a:endParaRPr lang="ru-RU" i="1" dirty="0" smtClean="0">
              <a:latin typeface="Book Antiqua" pitchFamily="18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381000"/>
            <a:ext cx="8229600" cy="784192"/>
          </a:xfrm>
        </p:spPr>
        <p:txBody>
          <a:bodyPr/>
          <a:lstStyle/>
          <a:p>
            <a:pPr algn="ctr"/>
            <a:r>
              <a:rPr lang="ru-RU" sz="4000" i="1" dirty="0" smtClean="0"/>
              <a:t>Данию </a:t>
            </a:r>
            <a:r>
              <a:rPr lang="ru-RU" sz="4000" i="1" dirty="0"/>
              <a:t>- до </a:t>
            </a:r>
            <a:r>
              <a:rPr lang="ru-RU" sz="4000" i="1" dirty="0" smtClean="0"/>
              <a:t>сви</a:t>
            </a:r>
            <a:r>
              <a:rPr lang="ru-RU" sz="4000" b="1" i="1" dirty="0" smtClean="0"/>
              <a:t>дания</a:t>
            </a:r>
            <a:endParaRPr lang="ru-RU" sz="4000" dirty="0"/>
          </a:p>
          <a:p>
            <a:endParaRPr lang="ru-RU" dirty="0"/>
          </a:p>
        </p:txBody>
      </p:sp>
      <p:pic>
        <p:nvPicPr>
          <p:cNvPr id="6146" name="Picture 2" descr="http://festival.1september.ru/articles/612847/presentation/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68" r="7469" b="5181"/>
          <a:stretch/>
        </p:blipFill>
        <p:spPr bwMode="auto">
          <a:xfrm>
            <a:off x="1143000" y="1371600"/>
            <a:ext cx="6649310" cy="4880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1415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Занимательная география</a:t>
            </a:r>
            <a:br>
              <a:rPr lang="ru-RU" i="1" dirty="0" smtClean="0"/>
            </a:br>
            <a:r>
              <a:rPr lang="ru-RU" i="1" dirty="0" smtClean="0"/>
              <a:t>50 баллов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4000" dirty="0" smtClean="0">
                <a:latin typeface="Book Antiqua" pitchFamily="18" charset="0"/>
              </a:rPr>
              <a:t>Какой украинский город состоит из одного мужского и ста женских имен?  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707992"/>
          </a:xfrm>
        </p:spPr>
        <p:txBody>
          <a:bodyPr/>
          <a:lstStyle/>
          <a:p>
            <a:pPr algn="ctr"/>
            <a:r>
              <a:rPr lang="ru-RU" b="1" i="1" dirty="0" smtClean="0"/>
              <a:t>Сева-сто-Поль</a:t>
            </a:r>
            <a:endParaRPr lang="ru-RU" b="1" i="1" dirty="0"/>
          </a:p>
          <a:p>
            <a:endParaRPr lang="ru-RU" dirty="0"/>
          </a:p>
        </p:txBody>
      </p:sp>
      <p:pic>
        <p:nvPicPr>
          <p:cNvPr id="7170" name="Picture 2" descr="http://www.newfazenda.ru/maps/map_krym_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70866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752600" y="4702366"/>
            <a:ext cx="1295400" cy="762000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68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4.depositphotos.com/1004674/340/v/950/depositphotos_3404365-Angle-from-the-glo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491"/>
            <a:ext cx="9144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3200" y="387427"/>
            <a:ext cx="3497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Разминка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память с прямым доступом 5">
            <a:hlinkClick r:id="rId3" action="ppaction://hlinksldjump"/>
          </p:cNvPr>
          <p:cNvSpPr/>
          <p:nvPr/>
        </p:nvSpPr>
        <p:spPr>
          <a:xfrm>
            <a:off x="76200" y="2089073"/>
            <a:ext cx="914400" cy="685800"/>
          </a:xfrm>
          <a:prstGeom prst="flowChartMagneticDrum">
            <a:avLst/>
          </a:prstGeom>
          <a:blipFill>
            <a:blip r:embed="rId4" cstate="print"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1</a:t>
            </a:r>
            <a:endParaRPr kumimoji="0" lang="ru-RU" sz="40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00FF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7" name="Блок-схема: память с прямым доступом 6">
            <a:hlinkClick r:id="rId5" action="ppaction://hlinksldjump"/>
          </p:cNvPr>
          <p:cNvSpPr/>
          <p:nvPr/>
        </p:nvSpPr>
        <p:spPr>
          <a:xfrm>
            <a:off x="3120508" y="4199263"/>
            <a:ext cx="914400" cy="685800"/>
          </a:xfrm>
          <a:prstGeom prst="flowChartMagneticDrum">
            <a:avLst/>
          </a:prstGeom>
          <a:blipFill>
            <a:blip r:embed="rId4" cstate="print"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2</a:t>
            </a:r>
            <a:endParaRPr kumimoji="0" lang="ru-RU" sz="40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00FF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8" name="Блок-схема: память с прямым доступом 7">
            <a:hlinkClick r:id="rId6" action="ppaction://hlinksldjump"/>
          </p:cNvPr>
          <p:cNvSpPr/>
          <p:nvPr/>
        </p:nvSpPr>
        <p:spPr>
          <a:xfrm>
            <a:off x="4034908" y="2101008"/>
            <a:ext cx="914400" cy="685800"/>
          </a:xfrm>
          <a:prstGeom prst="flowChartMagneticDrum">
            <a:avLst/>
          </a:prstGeom>
          <a:blipFill>
            <a:blip r:embed="rId4" cstate="print"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3</a:t>
            </a:r>
            <a:endParaRPr kumimoji="0" lang="ru-RU" sz="40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00FF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9" name="Блок-схема: память с прямым доступом 8">
            <a:hlinkClick r:id="rId7" action="ppaction://hlinksldjump"/>
          </p:cNvPr>
          <p:cNvSpPr/>
          <p:nvPr/>
        </p:nvSpPr>
        <p:spPr>
          <a:xfrm>
            <a:off x="7856863" y="2175372"/>
            <a:ext cx="914400" cy="685800"/>
          </a:xfrm>
          <a:prstGeom prst="flowChartMagneticDrum">
            <a:avLst/>
          </a:prstGeom>
          <a:blipFill>
            <a:blip r:embed="rId4" cstate="print"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4</a:t>
            </a:r>
            <a:endParaRPr kumimoji="0" lang="ru-RU" sz="40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00FF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0" name="Блок-схема: память с прямым доступом 9">
            <a:hlinkClick r:id="rId8" action="ppaction://hlinksldjump"/>
          </p:cNvPr>
          <p:cNvSpPr/>
          <p:nvPr/>
        </p:nvSpPr>
        <p:spPr>
          <a:xfrm>
            <a:off x="6324600" y="4167130"/>
            <a:ext cx="914400" cy="685800"/>
          </a:xfrm>
          <a:prstGeom prst="flowChartMagneticDrum">
            <a:avLst/>
          </a:prstGeom>
          <a:blipFill>
            <a:blip r:embed="rId4" cstate="print"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5</a:t>
            </a:r>
            <a:endParaRPr kumimoji="0" lang="ru-RU" sz="40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00FF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9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Мелькают города и страны</a:t>
            </a:r>
            <a:br>
              <a:rPr lang="ru-RU" i="1" dirty="0" smtClean="0"/>
            </a:br>
            <a:r>
              <a:rPr lang="ru-RU" i="1" dirty="0" smtClean="0"/>
              <a:t>10 баллов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dirty="0" smtClean="0"/>
              <a:t>		</a:t>
            </a:r>
          </a:p>
          <a:p>
            <a:pPr marL="650875" indent="-514350" algn="ctr">
              <a:buFont typeface="Wingdings 2" pitchFamily="18" charset="2"/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Book Antiqua" pitchFamily="18" charset="0"/>
              </a:rPr>
              <a:t>Один из известных полярных исследователей так описывает район земного шара: "На краю нашей планеты лежит, как спящая принцесса, материк, закованный в голубое, зловещий и прекрасный, он покоится в своей морозной дремоте в складках мантии из снега, светящегося льдинами". О каком районе земного шара идет речь?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784192"/>
          </a:xfrm>
        </p:spPr>
        <p:txBody>
          <a:bodyPr/>
          <a:lstStyle/>
          <a:p>
            <a:pPr algn="ctr"/>
            <a:r>
              <a:rPr lang="ru-RU" b="1" i="1" dirty="0" smtClean="0"/>
              <a:t>Антарктида</a:t>
            </a:r>
            <a:endParaRPr lang="ru-RU" b="1" i="1" dirty="0"/>
          </a:p>
        </p:txBody>
      </p:sp>
      <p:pic>
        <p:nvPicPr>
          <p:cNvPr id="8194" name="Picture 2" descr="http://bygaga.com.ua/uploads/posts/1370081684_nepodhodyachie_mesta_dlya_giz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9990" y="1447800"/>
            <a:ext cx="6381750" cy="4791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47697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Мелькают города и страны</a:t>
            </a:r>
            <a:br>
              <a:rPr lang="ru-RU" i="1" dirty="0" smtClean="0"/>
            </a:br>
            <a:r>
              <a:rPr lang="ru-RU" i="1" dirty="0" smtClean="0"/>
              <a:t>20 баллов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dirty="0" smtClean="0"/>
              <a:t>   	</a:t>
            </a:r>
          </a:p>
          <a:p>
            <a:pPr marL="650875" indent="-514350" algn="ctr">
              <a:buFont typeface="Wingdings 2" pitchFamily="18" charset="2"/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Book Antiqua" pitchFamily="18" charset="0"/>
              </a:rPr>
              <a:t> Она похожа на лежащего в озере носорога эта удивительная территория, где никогда не бывает зимы, где царит вечное лето. Ее бескрайние просторы заняты бескрайними пустынями, а в центре уникальные тропические леса? О чем идет речь? </a:t>
            </a: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707992"/>
          </a:xfrm>
        </p:spPr>
        <p:txBody>
          <a:bodyPr/>
          <a:lstStyle/>
          <a:p>
            <a:pPr algn="ctr"/>
            <a:r>
              <a:rPr lang="ru-RU" b="1" i="1" dirty="0" smtClean="0"/>
              <a:t>Африка</a:t>
            </a:r>
            <a:endParaRPr lang="ru-RU" b="1" i="1" dirty="0"/>
          </a:p>
        </p:txBody>
      </p:sp>
      <p:pic>
        <p:nvPicPr>
          <p:cNvPr id="9218" name="Picture 2" descr="http://baxaj.com/wp-content/uploads/2008/06/afrika_qjprevie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665346" cy="4724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119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Мелькают города и страны</a:t>
            </a:r>
            <a:br>
              <a:rPr lang="ru-RU" i="1" dirty="0" smtClean="0"/>
            </a:br>
            <a:r>
              <a:rPr lang="ru-RU" i="1" dirty="0" smtClean="0"/>
              <a:t>30 баллов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0875" indent="-514350" algn="ctr">
              <a:buFont typeface="Wingdings 2" pitchFamily="18" charset="2"/>
              <a:buNone/>
            </a:pPr>
            <a:r>
              <a:rPr lang="ru-RU" sz="4000" dirty="0" smtClean="0"/>
              <a:t>	</a:t>
            </a:r>
          </a:p>
          <a:p>
            <a:pPr marL="650875" indent="-514350" algn="ctr">
              <a:buFont typeface="Wingdings 2" pitchFamily="18" charset="2"/>
              <a:buNone/>
            </a:pPr>
            <a:r>
              <a:rPr lang="ru-RU" sz="4000" dirty="0" smtClean="0"/>
              <a:t>	</a:t>
            </a:r>
            <a:r>
              <a:rPr lang="ru-RU" sz="4000" dirty="0" smtClean="0">
                <a:latin typeface="Book Antiqua" pitchFamily="18" charset="0"/>
              </a:rPr>
              <a:t>Из какой страны, расположенной на крайнем востоке, при движении на восток можно попасть на крайний запад? 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609600"/>
            <a:ext cx="8229600" cy="555592"/>
          </a:xfrm>
        </p:spPr>
        <p:txBody>
          <a:bodyPr>
            <a:noAutofit/>
          </a:bodyPr>
          <a:lstStyle/>
          <a:p>
            <a:pPr marL="64008" indent="0" algn="ctr">
              <a:buNone/>
            </a:pPr>
            <a:r>
              <a:rPr lang="ru-RU" sz="4400" b="1" i="1" dirty="0" smtClean="0"/>
              <a:t>Япония</a:t>
            </a:r>
            <a:endParaRPr lang="ru-RU" sz="4400" b="1" i="1" dirty="0"/>
          </a:p>
        </p:txBody>
      </p:sp>
      <p:pic>
        <p:nvPicPr>
          <p:cNvPr id="10242" name="Picture 2" descr="http://nevseoboi.com.ua/uploads/posts/2011-08/1313674385_2560s160030_www.nevseoboi.com.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802880" cy="487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071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Мелькают города и страны</a:t>
            </a:r>
            <a:br>
              <a:rPr lang="ru-RU" i="1" dirty="0" smtClean="0"/>
            </a:br>
            <a:r>
              <a:rPr lang="ru-RU" i="1" dirty="0" smtClean="0"/>
              <a:t>40 баллов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50875" indent="-514350">
              <a:buFont typeface="Wingdings 2" pitchFamily="18" charset="2"/>
              <a:buNone/>
            </a:pPr>
            <a:r>
              <a:rPr lang="ru-RU" dirty="0" smtClean="0"/>
              <a:t>	</a:t>
            </a:r>
          </a:p>
          <a:p>
            <a:pPr marL="650875" indent="-514350" algn="ctr">
              <a:buFont typeface="Wingdings 2" pitchFamily="18" charset="2"/>
              <a:buNone/>
            </a:pPr>
            <a:r>
              <a:rPr lang="ru-RU" sz="3200" dirty="0" smtClean="0"/>
              <a:t>	</a:t>
            </a:r>
            <a:r>
              <a:rPr lang="ru-RU" sz="3200" dirty="0" smtClean="0">
                <a:latin typeface="Book Antiqua" pitchFamily="18" charset="0"/>
              </a:rPr>
              <a:t>Там в зарослях следы бескрылых птиц,</a:t>
            </a:r>
            <a:br>
              <a:rPr lang="ru-RU" sz="3200" dirty="0" smtClean="0">
                <a:latin typeface="Book Antiqua" pitchFamily="18" charset="0"/>
              </a:rPr>
            </a:br>
            <a:r>
              <a:rPr lang="ru-RU" sz="3200" dirty="0" smtClean="0">
                <a:latin typeface="Book Antiqua" pitchFamily="18" charset="0"/>
              </a:rPr>
              <a:t>Там кошкам достаются в пищу змеи,</a:t>
            </a:r>
            <a:br>
              <a:rPr lang="ru-RU" sz="3200" dirty="0" smtClean="0">
                <a:latin typeface="Book Antiqua" pitchFamily="18" charset="0"/>
              </a:rPr>
            </a:br>
            <a:r>
              <a:rPr lang="ru-RU" sz="3200" dirty="0" smtClean="0">
                <a:latin typeface="Book Antiqua" pitchFamily="18" charset="0"/>
              </a:rPr>
              <a:t>Рождаются зверята из яиц,</a:t>
            </a:r>
            <a:br>
              <a:rPr lang="ru-RU" sz="3200" dirty="0" smtClean="0">
                <a:latin typeface="Book Antiqua" pitchFamily="18" charset="0"/>
              </a:rPr>
            </a:br>
            <a:r>
              <a:rPr lang="ru-RU" sz="3200" dirty="0" smtClean="0">
                <a:latin typeface="Book Antiqua" pitchFamily="18" charset="0"/>
              </a:rPr>
              <a:t>И там собаки лаять не умеют,</a:t>
            </a:r>
            <a:br>
              <a:rPr lang="ru-RU" sz="3200" dirty="0" smtClean="0">
                <a:latin typeface="Book Antiqua" pitchFamily="18" charset="0"/>
              </a:rPr>
            </a:br>
            <a:r>
              <a:rPr lang="ru-RU" sz="3200" dirty="0" smtClean="0">
                <a:latin typeface="Book Antiqua" pitchFamily="18" charset="0"/>
              </a:rPr>
              <a:t>Деревья сами лезут из коры,</a:t>
            </a:r>
            <a:br>
              <a:rPr lang="ru-RU" sz="3200" dirty="0" smtClean="0">
                <a:latin typeface="Book Antiqua" pitchFamily="18" charset="0"/>
              </a:rPr>
            </a:br>
            <a:r>
              <a:rPr lang="ru-RU" sz="3200" dirty="0" smtClean="0">
                <a:latin typeface="Book Antiqua" pitchFamily="18" charset="0"/>
              </a:rPr>
              <a:t>Там кролики страшнее, чем наводнение.</a:t>
            </a: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457200"/>
            <a:ext cx="8229600" cy="707992"/>
          </a:xfrm>
        </p:spPr>
        <p:txBody>
          <a:bodyPr/>
          <a:lstStyle/>
          <a:p>
            <a:pPr algn="ctr"/>
            <a:r>
              <a:rPr lang="ru-RU" sz="3600" b="1" i="1" dirty="0" smtClean="0"/>
              <a:t>Австралия</a:t>
            </a:r>
            <a:endParaRPr lang="ru-RU" sz="3600" b="1" i="1" dirty="0"/>
          </a:p>
          <a:p>
            <a:pPr algn="ctr"/>
            <a:endParaRPr lang="ru-RU" b="1" i="1" dirty="0"/>
          </a:p>
        </p:txBody>
      </p:sp>
      <p:pic>
        <p:nvPicPr>
          <p:cNvPr id="11266" name="Picture 2" descr="http://www.infoniac.ru/upload/medialibrary/b10/b1010b569d40d147eb8b5cb4a3738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86475" cy="4695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9020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/>
              <a:t>Мелькают города и страны</a:t>
            </a:r>
            <a:br>
              <a:rPr lang="ru-RU" b="1" i="1" dirty="0" smtClean="0"/>
            </a:br>
            <a:r>
              <a:rPr lang="ru-RU" b="1" i="1" dirty="0" smtClean="0"/>
              <a:t>50 баллов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Font typeface="Wingdings 2" pitchFamily="18" charset="2"/>
              <a:buNone/>
            </a:pPr>
            <a:endParaRPr lang="ru-RU" dirty="0" smtClean="0"/>
          </a:p>
          <a:p>
            <a:pPr marL="650875" indent="-514350" algn="ctr">
              <a:buFont typeface="Wingdings 2" pitchFamily="18" charset="2"/>
              <a:buNone/>
            </a:pPr>
            <a:r>
              <a:rPr lang="ru-RU" sz="3600" dirty="0" smtClean="0"/>
              <a:t>	</a:t>
            </a:r>
            <a:r>
              <a:rPr lang="ru-RU" sz="3600" dirty="0" smtClean="0">
                <a:latin typeface="Book Antiqua" pitchFamily="18" charset="0"/>
              </a:rPr>
              <a:t>Есть один полярный остров,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smtClean="0">
                <a:latin typeface="Book Antiqua" pitchFamily="18" charset="0"/>
              </a:rPr>
              <a:t>Он внутри, как самовар,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smtClean="0">
                <a:latin typeface="Book Antiqua" pitchFamily="18" charset="0"/>
              </a:rPr>
              <a:t>Там из расщелин в скалах острых 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smtClean="0">
                <a:latin typeface="Book Antiqua" pitchFamily="18" charset="0"/>
              </a:rPr>
              <a:t>Со свистом вылетает пар,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smtClean="0">
                <a:latin typeface="Book Antiqua" pitchFamily="18" charset="0"/>
              </a:rPr>
              <a:t>И в тот не сунешься поток,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smtClean="0">
                <a:latin typeface="Book Antiqua" pitchFamily="18" charset="0"/>
              </a:rPr>
              <a:t>Водичка словно кипяток.</a:t>
            </a: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410220"/>
            <a:ext cx="8229600" cy="784192"/>
          </a:xfrm>
        </p:spPr>
        <p:txBody>
          <a:bodyPr/>
          <a:lstStyle/>
          <a:p>
            <a:pPr algn="ctr"/>
            <a:r>
              <a:rPr lang="ru-RU" b="1" i="1" dirty="0" smtClean="0"/>
              <a:t>о. Исландия</a:t>
            </a:r>
            <a:endParaRPr lang="ru-RU" b="1" i="1" dirty="0"/>
          </a:p>
          <a:p>
            <a:pPr algn="ctr"/>
            <a:endParaRPr lang="ru-RU" b="1" i="1" dirty="0"/>
          </a:p>
        </p:txBody>
      </p:sp>
      <p:pic>
        <p:nvPicPr>
          <p:cNvPr id="12290" name="Picture 2" descr="http://pupa-yachting.com.ua/user.img/1370249888about_image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1135"/>
            <a:ext cx="6096000" cy="36671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1.liveinternet.ru/images/attach/c/1/61/884/61884127_Islandiya_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40449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61363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39903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7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 1. Второй по размерам материк.   </a:t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2. Самый влажный материк.  </a:t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3. Самое глубокое озеро.</a:t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4. Океан, омывающий все материки кроме Австралии.</a:t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5. Самая крайняя южная точка Евразии. 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1000">
              <a:schemeClr val="bg1"/>
            </a:gs>
            <a:gs pos="10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95600" y="1066800"/>
            <a:ext cx="5589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ЧЕРНЫЙ ЯЩИК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http://www.tnd.ru/upload/iblock/07c/107741be-09cd-11e1-9de3-001517777d40_46e592a8-174b-11e1-9de3-001517777d4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3543300" cy="3543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083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79164" y="304800"/>
            <a:ext cx="8382000" cy="6172200"/>
          </a:xfrm>
        </p:spPr>
        <p:txBody>
          <a:bodyPr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i="1" dirty="0" smtClean="0"/>
              <a:t>Впервые чаши с эти напитком появились в 18 веке на столах голландцев. В Россию попал он неожиданно. В 1638 году из Москвы были отправлены послы к монгольскому хану. Польщённый подарками хан, в свою очередь, послал ответные дары, среди них было то, что послы назвали негодным товаром и взять его считали ниже своего достоинства. Но к их удивлению товар пришёлся в Москве по вкусу, хотя вначале его применяли как лекарство при разных хворях. В 19 веке его употребляли в большом количестве.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i="1" dirty="0" smtClean="0">
                <a:solidFill>
                  <a:schemeClr val="bg1"/>
                </a:solidFill>
              </a:rPr>
              <a:t>Что в  чёрном ящике?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6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6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i="1" dirty="0" smtClean="0"/>
              <a:t>Чай</a:t>
            </a:r>
            <a:endParaRPr lang="ru-RU" sz="6000" i="1" dirty="0"/>
          </a:p>
        </p:txBody>
      </p:sp>
      <p:pic>
        <p:nvPicPr>
          <p:cNvPr id="51203" name="Picture 3" descr="d:\Мои документы\Мои рисунки\вско разное\te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4572000" cy="4191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>
            <a:normAutofit fontScale="925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i="1" dirty="0" smtClean="0"/>
              <a:t>   В греческой мифологии это растение было посвящено Аполлону, украшавшему своё тело его венками. Венок этот с древности – символ славы национальных героев.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i="1" dirty="0" smtClean="0">
                <a:solidFill>
                  <a:schemeClr val="bg1"/>
                </a:solidFill>
              </a:rPr>
              <a:t>Какое растение в чёрном ящике?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i="1" dirty="0" smtClean="0"/>
              <a:t>Лавр</a:t>
            </a:r>
            <a:endParaRPr lang="ru-RU" sz="4800" i="1" dirty="0"/>
          </a:p>
        </p:txBody>
      </p:sp>
      <p:pic>
        <p:nvPicPr>
          <p:cNvPr id="53250" name="Picture 2" descr="d:\Мои документы\Мои рисунки\вско разное\0_838e_7882c0b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781014"/>
            <a:ext cx="3532188" cy="4708525"/>
          </a:xfrm>
          <a:ln w="28575">
            <a:solidFill>
              <a:schemeClr val="accent1"/>
            </a:solidFill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325"/>
          </a:xfrm>
        </p:spPr>
        <p:txBody>
          <a:bodyPr>
            <a:normAutofit fontScale="925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i="1" dirty="0" smtClean="0"/>
              <a:t>    Интересна история этого растения, самой может быть, ценной пряности в Китае. При дворе китайского императора существовал обычай, по которому чиновники, придворные и другие сановники, кому давалась аудиенция, обязаны были постоянно держать во рту эту пряность, чтобы не осквернять своего владыку нечистым дыханием.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bg1"/>
                </a:solidFill>
              </a:rPr>
              <a:t>О каком растении идёт речь?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i="1" dirty="0" smtClean="0"/>
              <a:t>Гвоздика</a:t>
            </a:r>
            <a:endParaRPr lang="ru-RU" sz="6000" i="1" dirty="0"/>
          </a:p>
        </p:txBody>
      </p:sp>
      <p:pic>
        <p:nvPicPr>
          <p:cNvPr id="55298" name="Picture 2" descr="d:\Мои документы\Мои рисунки\вско разное\cloves_mill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1200" y="3429000"/>
            <a:ext cx="1950720" cy="1203960"/>
          </a:xfrm>
          <a:ln w="28575">
            <a:solidFill>
              <a:schemeClr val="accent1"/>
            </a:solidFill>
          </a:ln>
        </p:spPr>
      </p:pic>
      <p:pic>
        <p:nvPicPr>
          <p:cNvPr id="55299" name="Picture 3" descr="d:\Мои документы\Мои рисунки\вско разное\gvozdichnoe_dere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0"/>
            <a:ext cx="4038600" cy="3810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325"/>
          </a:xfrm>
        </p:spPr>
        <p:txBody>
          <a:bodyPr>
            <a:normAutofit fontScale="925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/>
              <a:t>     Греки и славяне в Древние и Средние века считали его незаменимым средством против укусов ядовитых змей. Поэтому они называли его «змеиной травой». Какое растение и зачем в Египте при строительстве пирамид тысячам рабам его давали ежедневно? Родина этого растения – Средняя Азия. Возделывали его в Древнем Египте, Риме, Индии, Китае.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/>
              <a:t>     На Руси оно появилось примерно в 19 веке. Во Франции каждый четверг с июля по январь проходит ярмарка этого удивительного растения.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Что в  чёрном ящике?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 smtClean="0"/>
              <a:t>Чеснок</a:t>
            </a:r>
            <a:endParaRPr lang="ru-RU" sz="5400" i="1" dirty="0"/>
          </a:p>
        </p:txBody>
      </p:sp>
      <p:pic>
        <p:nvPicPr>
          <p:cNvPr id="57346" name="Picture 2" descr="d:\Мои документы\Мои рисунки\вско разное\shesnok_1626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133600"/>
            <a:ext cx="4271010" cy="3363000"/>
          </a:xfrm>
          <a:ln w="28575">
            <a:solidFill>
              <a:schemeClr val="accent1"/>
            </a:solidFill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</a:p>
        </p:txBody>
      </p:sp>
      <p:sp>
        <p:nvSpPr>
          <p:cNvPr id="63491" name="Rectangle 3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Book Antiqua" pitchFamily="18" charset="0"/>
              </a:rPr>
              <a:t> 1. Самый большой материк . </a:t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Book Antiqua" pitchFamily="18" charset="0"/>
              </a:rPr>
              <a:t>2. Самая длинная горная цепь. </a:t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Book Antiqua" pitchFamily="18" charset="0"/>
              </a:rPr>
              <a:t>3. Самая высокая вершина Африки. </a:t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Book Antiqua" pitchFamily="18" charset="0"/>
              </a:rPr>
              <a:t>4. В каком море ловят рыбу жители трех частей света? </a:t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Book Antiqua" pitchFamily="18" charset="0"/>
              </a:rPr>
              <a:t>5. Океан, омывающий Северную Америку с востока. </a:t>
            </a:r>
          </a:p>
        </p:txBody>
      </p:sp>
      <p:sp>
        <p:nvSpPr>
          <p:cNvPr id="5" name="Выгнутая вправо стрелка 4">
            <a:hlinkClick r:id="rId2" action="ppaction://hlinksldjump"/>
          </p:cNvPr>
          <p:cNvSpPr/>
          <p:nvPr/>
        </p:nvSpPr>
        <p:spPr>
          <a:xfrm>
            <a:off x="8782050" y="6210300"/>
            <a:ext cx="342900" cy="533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3</a:t>
            </a:r>
          </a:p>
        </p:txBody>
      </p:sp>
      <p:sp>
        <p:nvSpPr>
          <p:cNvPr id="64515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ru-RU" sz="5100" dirty="0" smtClean="0">
                <a:latin typeface="Book Antiqua" pitchFamily="18" charset="0"/>
              </a:rPr>
              <a:t> 1. Самый большой остров.</a:t>
            </a:r>
          </a:p>
          <a:p>
            <a:pPr>
              <a:lnSpc>
                <a:spcPct val="150000"/>
              </a:lnSpc>
            </a:pPr>
            <a:r>
              <a:rPr lang="ru-RU" sz="5100" dirty="0" smtClean="0">
                <a:latin typeface="Book Antiqua" pitchFamily="18" charset="0"/>
              </a:rPr>
              <a:t>2.  Материк, который омывают все океаны Земли. </a:t>
            </a:r>
          </a:p>
          <a:p>
            <a:pPr>
              <a:lnSpc>
                <a:spcPct val="150000"/>
              </a:lnSpc>
            </a:pPr>
            <a:r>
              <a:rPr lang="ru-RU" sz="5100" dirty="0" smtClean="0">
                <a:latin typeface="Book Antiqua" pitchFamily="18" charset="0"/>
              </a:rPr>
              <a:t>3. Самый жаркий материк. </a:t>
            </a:r>
          </a:p>
          <a:p>
            <a:pPr>
              <a:lnSpc>
                <a:spcPct val="150000"/>
              </a:lnSpc>
            </a:pPr>
            <a:r>
              <a:rPr lang="ru-RU" sz="5100" dirty="0" smtClean="0">
                <a:latin typeface="Book Antiqua" pitchFamily="18" charset="0"/>
              </a:rPr>
              <a:t>4. Океан, название которого связано с берегами омываемой им страны. </a:t>
            </a:r>
          </a:p>
          <a:p>
            <a:pPr>
              <a:lnSpc>
                <a:spcPct val="150000"/>
              </a:lnSpc>
            </a:pPr>
            <a:r>
              <a:rPr lang="ru-RU" sz="5100" dirty="0" smtClean="0">
                <a:latin typeface="Book Antiqua" pitchFamily="18" charset="0"/>
              </a:rPr>
              <a:t>5. Какой континент не имеет рек. </a:t>
            </a: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8782050" y="6210300"/>
            <a:ext cx="342900" cy="533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4</a:t>
            </a:r>
          </a:p>
        </p:txBody>
      </p:sp>
      <p:sp>
        <p:nvSpPr>
          <p:cNvPr id="65539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Book Antiqua" pitchFamily="18" charset="0"/>
              </a:rPr>
              <a:t>1. Материк, в составе которого две части света. </a:t>
            </a:r>
          </a:p>
          <a:p>
            <a:r>
              <a:rPr lang="ru-RU" dirty="0" smtClean="0">
                <a:latin typeface="Book Antiqua" pitchFamily="18" charset="0"/>
              </a:rPr>
              <a:t>2. Самый высокий водопад в мире. </a:t>
            </a:r>
          </a:p>
          <a:p>
            <a:r>
              <a:rPr lang="ru-RU" dirty="0" smtClean="0">
                <a:latin typeface="Book Antiqua" pitchFamily="18" charset="0"/>
              </a:rPr>
              <a:t>3. Океан, омывающий Африку с востока. </a:t>
            </a:r>
          </a:p>
          <a:p>
            <a:r>
              <a:rPr lang="ru-RU" dirty="0" smtClean="0">
                <a:latin typeface="Book Antiqua" pitchFamily="18" charset="0"/>
              </a:rPr>
              <a:t>4. Самый маленький материк Земли. </a:t>
            </a:r>
          </a:p>
          <a:p>
            <a:r>
              <a:rPr lang="ru-RU" dirty="0" smtClean="0">
                <a:latin typeface="Book Antiqua" pitchFamily="18" charset="0"/>
              </a:rPr>
              <a:t>5. Мыс, крайняя восточная точка Африки. 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8782050" y="6210300"/>
            <a:ext cx="342900" cy="533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5</a:t>
            </a:r>
          </a:p>
        </p:txBody>
      </p:sp>
      <p:sp>
        <p:nvSpPr>
          <p:cNvPr id="66563" name="Rectangle 3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Book Antiqua" pitchFamily="18" charset="0"/>
              </a:rPr>
              <a:t> 1. Материк, который пересекается экватором почти посередине. </a:t>
            </a:r>
          </a:p>
          <a:p>
            <a:r>
              <a:rPr lang="ru-RU" dirty="0" smtClean="0">
                <a:latin typeface="Book Antiqua" pitchFamily="18" charset="0"/>
              </a:rPr>
              <a:t>2. Самая высокая вершина мира. </a:t>
            </a:r>
          </a:p>
          <a:p>
            <a:r>
              <a:rPr lang="ru-RU" dirty="0" smtClean="0">
                <a:latin typeface="Book Antiqua" pitchFamily="18" charset="0"/>
              </a:rPr>
              <a:t>3. Самая длинная река на Земле. </a:t>
            </a:r>
          </a:p>
          <a:p>
            <a:r>
              <a:rPr lang="ru-RU" dirty="0" smtClean="0">
                <a:latin typeface="Book Antiqua" pitchFamily="18" charset="0"/>
              </a:rPr>
              <a:t>4. Второй по величине океан. </a:t>
            </a:r>
          </a:p>
          <a:p>
            <a:r>
              <a:rPr lang="ru-RU" dirty="0" smtClean="0">
                <a:latin typeface="Book Antiqua" pitchFamily="18" charset="0"/>
              </a:rPr>
              <a:t>5. Материк, расположенный во всех четырех полушариях. 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8782050" y="6210300"/>
            <a:ext cx="342900" cy="533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вопросов и ответов «Эрудит»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2513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</a:t>
            </a:r>
          </a:p>
        </p:txBody>
      </p:sp>
      <p:graphicFrame>
        <p:nvGraphicFramePr>
          <p:cNvPr id="1847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0610951"/>
              </p:ext>
            </p:extLst>
          </p:nvPr>
        </p:nvGraphicFramePr>
        <p:xfrm>
          <a:off x="304800" y="1905000"/>
          <a:ext cx="7620000" cy="2728914"/>
        </p:xfrm>
        <a:graphic>
          <a:graphicData uri="http://schemas.openxmlformats.org/drawingml/2006/table">
            <a:tbl>
              <a:tblPr/>
              <a:tblGrid>
                <a:gridCol w="3276600"/>
                <a:gridCol w="914400"/>
                <a:gridCol w="914400"/>
                <a:gridCol w="838200"/>
                <a:gridCol w="838200"/>
                <a:gridCol w="838200"/>
              </a:tblGrid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</a:rPr>
                        <a:t> ИЗ ЖИЗНИ ПУТЕШЕСТВЕННИКОВ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5" action="ppaction://hlinksldjump"/>
                        </a:rPr>
                        <a:t>40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6" action="ppaction://hlinksldjump"/>
                        </a:rPr>
                        <a:t>50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</a:rPr>
                        <a:t>ЗАНИМАТЕЛЬНАЯ ГЕОГРАФИЯ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7" action="ppaction://hlinksldjump"/>
                        </a:rPr>
                        <a:t>10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9" action="ppaction://hlinksldjump"/>
                        </a:rPr>
                        <a:t>30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10" action="ppaction://hlinksldjump"/>
                        </a:rPr>
                        <a:t>40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11" action="ppaction://hlinksldjump"/>
                        </a:rPr>
                        <a:t>50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</a:rPr>
                        <a:t>ПО СТРАНАМ И КОНТИНЕНТАМ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13" action="ppaction://hlinksldjump"/>
                        </a:rPr>
                        <a:t>20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14" action="ppaction://hlinksldjump"/>
                        </a:rPr>
                        <a:t>30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15" action="ppaction://hlinksldjump"/>
                        </a:rPr>
                        <a:t>40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16" action="ppaction://hlinksldjump"/>
                        </a:rPr>
                        <a:t>50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Управляющая кнопка: домой 4">
            <a:hlinkClick r:id="rId17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939</TotalTime>
  <Words>712</Words>
  <Application>Microsoft Office PowerPoint</Application>
  <PresentationFormat>Экран (4:3)</PresentationFormat>
  <Paragraphs>132</Paragraphs>
  <Slides>48</Slides>
  <Notes>1</Notes>
  <HiddenSlides>35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Яркая</vt:lpstr>
      <vt:lpstr>«Географическое ассорти. «Вокруг света»</vt:lpstr>
      <vt:lpstr>Слайд 2</vt:lpstr>
      <vt:lpstr>Слайд 3</vt:lpstr>
      <vt:lpstr>1</vt:lpstr>
      <vt:lpstr>2</vt:lpstr>
      <vt:lpstr>3</vt:lpstr>
      <vt:lpstr>4</vt:lpstr>
      <vt:lpstr>5</vt:lpstr>
      <vt:lpstr>Конкурс вопросов и ответов «Эрудит»</vt:lpstr>
      <vt:lpstr>  из жизни путешественников 10 баллов</vt:lpstr>
      <vt:lpstr>Христофор Колумб в 1492 г. открыл Новый Свет, собираясь найти дорогу в Индию  </vt:lpstr>
      <vt:lpstr>  из жизни путешественников 30 баллов</vt:lpstr>
      <vt:lpstr>Первое кругосветное путешествие португальца Фернана Магеллана </vt:lpstr>
      <vt:lpstr> из жизни путешественников 20 баллов</vt:lpstr>
      <vt:lpstr>Португалец Васко да Гама в 1498 г. </vt:lpstr>
      <vt:lpstr> из жизни путешественников 40 баллов</vt:lpstr>
      <vt:lpstr>Северное сияние </vt:lpstr>
      <vt:lpstr>из жизни путешественников 50 баллов</vt:lpstr>
      <vt:lpstr>Слайд 19</vt:lpstr>
      <vt:lpstr>Занимательная география 10 баллов</vt:lpstr>
      <vt:lpstr>Нефть </vt:lpstr>
      <vt:lpstr>Занимательная география 20 баллов</vt:lpstr>
      <vt:lpstr>о карте </vt:lpstr>
      <vt:lpstr>Занимательная география 30 баллов</vt:lpstr>
      <vt:lpstr>Слайд 25</vt:lpstr>
      <vt:lpstr>Занимательная география 40 баллов</vt:lpstr>
      <vt:lpstr>Слайд 27</vt:lpstr>
      <vt:lpstr>Занимательная география 50 баллов</vt:lpstr>
      <vt:lpstr>Слайд 29</vt:lpstr>
      <vt:lpstr>Мелькают города и страны 10 баллов</vt:lpstr>
      <vt:lpstr>Слайд 31</vt:lpstr>
      <vt:lpstr>Мелькают города и страны 20 баллов</vt:lpstr>
      <vt:lpstr>Слайд 33</vt:lpstr>
      <vt:lpstr>Мелькают города и страны 30 баллов</vt:lpstr>
      <vt:lpstr>Слайд 35</vt:lpstr>
      <vt:lpstr>Мелькают города и страны 40 баллов</vt:lpstr>
      <vt:lpstr>Слайд 37</vt:lpstr>
      <vt:lpstr>Мелькают города и страны 50 баллов</vt:lpstr>
      <vt:lpstr>Слайд 39</vt:lpstr>
      <vt:lpstr>Слайд 40</vt:lpstr>
      <vt:lpstr>Слайд 41</vt:lpstr>
      <vt:lpstr>Чай</vt:lpstr>
      <vt:lpstr>Слайд 43</vt:lpstr>
      <vt:lpstr>Лавр</vt:lpstr>
      <vt:lpstr>Слайд 45</vt:lpstr>
      <vt:lpstr>Гвоздика</vt:lpstr>
      <vt:lpstr>Слайд 47</vt:lpstr>
      <vt:lpstr>Чеснок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«Географическое ассорти</dc:title>
  <cp:lastModifiedBy>KjuY76tg22</cp:lastModifiedBy>
  <cp:revision>106</cp:revision>
  <dcterms:modified xsi:type="dcterms:W3CDTF">2015-11-24T07:05:44Z</dcterms:modified>
</cp:coreProperties>
</file>