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63" r:id="rId4"/>
    <p:sldId id="262" r:id="rId5"/>
    <p:sldId id="261" r:id="rId6"/>
    <p:sldId id="260" r:id="rId7"/>
    <p:sldId id="258" r:id="rId8"/>
    <p:sldId id="264" r:id="rId9"/>
    <p:sldId id="265" r:id="rId10"/>
    <p:sldId id="266" r:id="rId11"/>
    <p:sldId id="267" r:id="rId12"/>
    <p:sldId id="268" r:id="rId13"/>
    <p:sldId id="269" r:id="rId14"/>
    <p:sldId id="275" r:id="rId15"/>
    <p:sldId id="274"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7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4D07B7A0-446F-453F-BCBB-EC056B148C0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07B7A0-446F-453F-BCBB-EC056B148C0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07B7A0-446F-453F-BCBB-EC056B148C0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4D07B7A0-446F-453F-BCBB-EC056B148C0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4D07B7A0-446F-453F-BCBB-EC056B148C07}"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4D07B7A0-446F-453F-BCBB-EC056B148C0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4D07B7A0-446F-453F-BCBB-EC056B148C07}"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07B7A0-446F-453F-BCBB-EC056B148C0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07B7A0-446F-453F-BCBB-EC056B148C0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07B7A0-446F-453F-BCBB-EC056B148C0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3F1D3DAF-A71A-430C-9659-2315B92434E6}" type="datetimeFigureOut">
              <a:rPr lang="ru-RU" smtClean="0"/>
              <a:pPr/>
              <a:t>чт 09.05.19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4D07B7A0-446F-453F-BCBB-EC056B148C07}"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F1D3DAF-A71A-430C-9659-2315B92434E6}" type="datetimeFigureOut">
              <a:rPr lang="ru-RU" smtClean="0"/>
              <a:pPr/>
              <a:t>чт 09.05.19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D07B7A0-446F-453F-BCBB-EC056B148C07}"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User\Desktop\1253056541_pht.jpg"/>
          <p:cNvPicPr>
            <a:picLocks noChangeAspect="1" noChangeArrowheads="1"/>
          </p:cNvPicPr>
          <p:nvPr/>
        </p:nvPicPr>
        <p:blipFill>
          <a:blip r:embed="rId2"/>
          <a:srcRect/>
          <a:stretch>
            <a:fillRect/>
          </a:stretch>
        </p:blipFill>
        <p:spPr bwMode="auto">
          <a:xfrm>
            <a:off x="4000496" y="571480"/>
            <a:ext cx="4714908" cy="4714908"/>
          </a:xfrm>
          <a:prstGeom prst="rect">
            <a:avLst/>
          </a:prstGeom>
          <a:noFill/>
        </p:spPr>
      </p:pic>
      <p:sp>
        <p:nvSpPr>
          <p:cNvPr id="2" name="Заголовок 1"/>
          <p:cNvSpPr>
            <a:spLocks noGrp="1"/>
          </p:cNvSpPr>
          <p:nvPr>
            <p:ph type="ctrTitle"/>
          </p:nvPr>
        </p:nvSpPr>
        <p:spPr>
          <a:xfrm>
            <a:off x="0" y="2214554"/>
            <a:ext cx="3929058" cy="1357322"/>
          </a:xfrm>
        </p:spPr>
        <p:txBody>
          <a:bodyPr/>
          <a:lstStyle/>
          <a:p>
            <a:r>
              <a:rPr lang="ru-RU" dirty="0" smtClean="0"/>
              <a:t> Типы словарей</a:t>
            </a:r>
            <a:endParaRPr lang="ru-RU" dirty="0"/>
          </a:p>
        </p:txBody>
      </p:sp>
      <p:sp>
        <p:nvSpPr>
          <p:cNvPr id="3" name="Подзаголовок 2"/>
          <p:cNvSpPr>
            <a:spLocks noGrp="1"/>
          </p:cNvSpPr>
          <p:nvPr>
            <p:ph type="subTitle" idx="1"/>
          </p:nvPr>
        </p:nvSpPr>
        <p:spPr>
          <a:xfrm>
            <a:off x="214282" y="4000504"/>
            <a:ext cx="3714776" cy="2286016"/>
          </a:xfrm>
        </p:spPr>
        <p:txBody>
          <a:bodyPr>
            <a:noAutofit/>
          </a:bodyPr>
          <a:lstStyle/>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endParaRPr lang="ru-RU" sz="1800" b="1" i="1" dirty="0" smtClean="0">
              <a:latin typeface="Adobe Kaiti Std R" pitchFamily="18" charset="-128"/>
              <a:ea typeface="Adobe Kaiti Std R" pitchFamily="18" charset="-128"/>
            </a:endParaRPr>
          </a:p>
          <a:p>
            <a:r>
              <a:rPr lang="ru-RU" sz="1800" b="1" i="1" dirty="0" smtClean="0">
                <a:latin typeface="+mj-lt"/>
                <a:ea typeface="Adobe Kaiti Std R" pitchFamily="18" charset="-128"/>
                <a:cs typeface="Times New Roman" pitchFamily="18" charset="0"/>
              </a:rPr>
              <a:t>Иллюстративный материал</a:t>
            </a:r>
          </a:p>
          <a:p>
            <a:r>
              <a:rPr lang="ru-RU" sz="1800" b="1" i="1" dirty="0" smtClean="0">
                <a:latin typeface="+mj-lt"/>
                <a:ea typeface="Adobe Kaiti Std R" pitchFamily="18" charset="-128"/>
                <a:cs typeface="Times New Roman" pitchFamily="18" charset="0"/>
              </a:rPr>
              <a:t>к  уроку  русского языка</a:t>
            </a:r>
          </a:p>
          <a:p>
            <a:endParaRPr lang="ru-RU" sz="1800" b="1" i="1" dirty="0">
              <a:latin typeface="Adobe Kaiti Std R" pitchFamily="18" charset="-128"/>
              <a:ea typeface="Adobe Kaiti Std R" pitchFamily="18" charset="-128"/>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Словарь антонимов</a:t>
            </a:r>
            <a:br>
              <a:rPr lang="ru-RU" dirty="0" smtClean="0"/>
            </a:br>
            <a:endParaRPr lang="ru-RU" dirty="0"/>
          </a:p>
        </p:txBody>
      </p:sp>
      <p:sp>
        <p:nvSpPr>
          <p:cNvPr id="3" name="Содержимое 2"/>
          <p:cNvSpPr>
            <a:spLocks noGrp="1"/>
          </p:cNvSpPr>
          <p:nvPr>
            <p:ph sz="half" idx="1"/>
          </p:nvPr>
        </p:nvSpPr>
        <p:spPr>
          <a:xfrm>
            <a:off x="0" y="1428736"/>
            <a:ext cx="9144000" cy="2071702"/>
          </a:xfrm>
        </p:spPr>
        <p:txBody>
          <a:bodyPr>
            <a:normAutofit/>
          </a:bodyPr>
          <a:lstStyle/>
          <a:p>
            <a:r>
              <a:rPr lang="ru-RU" dirty="0" smtClean="0"/>
              <a:t>Словарь, который посвящен описанию пар слов с противоположным значением.</a:t>
            </a:r>
            <a:endParaRPr lang="ru-RU" dirty="0"/>
          </a:p>
        </p:txBody>
      </p:sp>
      <p:sp>
        <p:nvSpPr>
          <p:cNvPr id="4" name="Содержимое 3"/>
          <p:cNvSpPr>
            <a:spLocks noGrp="1"/>
          </p:cNvSpPr>
          <p:nvPr>
            <p:ph sz="half" idx="2"/>
          </p:nvPr>
        </p:nvSpPr>
        <p:spPr>
          <a:xfrm>
            <a:off x="0" y="3143248"/>
            <a:ext cx="6143636" cy="3357586"/>
          </a:xfrm>
        </p:spPr>
        <p:txBody>
          <a:bodyPr>
            <a:normAutofit/>
          </a:bodyPr>
          <a:lstStyle/>
          <a:p>
            <a:pPr>
              <a:buNone/>
            </a:pPr>
            <a:r>
              <a:rPr lang="ru-RU" dirty="0" smtClean="0"/>
              <a:t>    Статья из словаря антонимов М.Р. Львова:</a:t>
            </a:r>
          </a:p>
          <a:p>
            <a:pPr>
              <a:buNone/>
            </a:pPr>
            <a:endParaRPr lang="ru-RU" dirty="0" smtClean="0"/>
          </a:p>
          <a:p>
            <a:pPr>
              <a:buNone/>
            </a:pPr>
            <a:r>
              <a:rPr lang="ru-RU" dirty="0" smtClean="0"/>
              <a:t>    бедность - богатство, обеспеченность, зажиточность; роскошь.</a:t>
            </a:r>
            <a:endParaRPr lang="ru-RU" dirty="0"/>
          </a:p>
        </p:txBody>
      </p:sp>
      <p:pic>
        <p:nvPicPr>
          <p:cNvPr id="5122" name="Picture 2" descr="C:\Users\User\Desktop\preview_3054484_200x0.jpg"/>
          <p:cNvPicPr>
            <a:picLocks noChangeAspect="1" noChangeArrowheads="1"/>
          </p:cNvPicPr>
          <p:nvPr/>
        </p:nvPicPr>
        <p:blipFill>
          <a:blip r:embed="rId2"/>
          <a:srcRect/>
          <a:stretch>
            <a:fillRect/>
          </a:stretch>
        </p:blipFill>
        <p:spPr bwMode="auto">
          <a:xfrm>
            <a:off x="6286512" y="3071810"/>
            <a:ext cx="2540000" cy="3594100"/>
          </a:xfrm>
          <a:prstGeom prst="rect">
            <a:avLst/>
          </a:prstGeom>
          <a:noFill/>
        </p:spPr>
      </p:pic>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Словарь омонимов</a:t>
            </a:r>
            <a:br>
              <a:rPr lang="ru-RU" dirty="0" smtClean="0"/>
            </a:br>
            <a:endParaRPr lang="ru-RU" dirty="0"/>
          </a:p>
        </p:txBody>
      </p:sp>
      <p:sp>
        <p:nvSpPr>
          <p:cNvPr id="6" name="Содержимое 5"/>
          <p:cNvSpPr>
            <a:spLocks noGrp="1"/>
          </p:cNvSpPr>
          <p:nvPr>
            <p:ph sz="half" idx="1"/>
          </p:nvPr>
        </p:nvSpPr>
        <p:spPr>
          <a:xfrm>
            <a:off x="0" y="1142984"/>
            <a:ext cx="4786314" cy="5357850"/>
          </a:xfrm>
        </p:spPr>
        <p:txBody>
          <a:bodyPr>
            <a:normAutofit fontScale="70000" lnSpcReduction="20000"/>
          </a:bodyPr>
          <a:lstStyle/>
          <a:p>
            <a:pPr algn="ctr"/>
            <a:r>
              <a:rPr lang="ru-RU" sz="3200" dirty="0" smtClean="0"/>
              <a:t>Тип словарей, описывающий омонимы, то есть такие слова, которые совпадают по своему оформлению (звучанию и/или написанию; в некоторых или во всех формах) и различаются значениями</a:t>
            </a:r>
            <a:r>
              <a:rPr lang="ru-RU" dirty="0" smtClean="0"/>
              <a:t>.</a:t>
            </a:r>
            <a:endParaRPr lang="ru-RU" dirty="0"/>
          </a:p>
        </p:txBody>
      </p:sp>
      <p:sp>
        <p:nvSpPr>
          <p:cNvPr id="7" name="Содержимое 6"/>
          <p:cNvSpPr>
            <a:spLocks noGrp="1"/>
          </p:cNvSpPr>
          <p:nvPr>
            <p:ph sz="half" idx="2"/>
          </p:nvPr>
        </p:nvSpPr>
        <p:spPr>
          <a:xfrm>
            <a:off x="4648200" y="1214422"/>
            <a:ext cx="4343400" cy="5286412"/>
          </a:xfrm>
        </p:spPr>
        <p:txBody>
          <a:bodyPr>
            <a:normAutofit fontScale="70000" lnSpcReduction="20000"/>
          </a:bodyPr>
          <a:lstStyle/>
          <a:p>
            <a:r>
              <a:rPr lang="ru-RU" i="1" dirty="0" smtClean="0"/>
              <a:t>Словарная статья из словаря грамматических омонимов </a:t>
            </a:r>
          </a:p>
          <a:p>
            <a:pPr>
              <a:buNone/>
            </a:pPr>
            <a:r>
              <a:rPr lang="ru-RU" i="1" dirty="0" smtClean="0"/>
              <a:t>      Кима О.М.: </a:t>
            </a:r>
            <a:endParaRPr lang="ru-RU" dirty="0" smtClean="0"/>
          </a:p>
          <a:p>
            <a:r>
              <a:rPr lang="ru-RU" b="1" dirty="0" smtClean="0"/>
              <a:t>ВОКРУ´Г</a:t>
            </a:r>
          </a:p>
          <a:p>
            <a:r>
              <a:rPr lang="ru-RU" b="1" dirty="0" smtClean="0"/>
              <a:t>, </a:t>
            </a:r>
            <a:r>
              <a:rPr lang="ru-RU" dirty="0" smtClean="0"/>
              <a:t>нареч. </a:t>
            </a:r>
            <a:r>
              <a:rPr lang="ru-RU" i="1" dirty="0" smtClean="0"/>
              <a:t>Море на сотни миль в</a:t>
            </a:r>
            <a:r>
              <a:rPr lang="ru-RU" b="1" dirty="0" smtClean="0"/>
              <a:t>1. </a:t>
            </a:r>
            <a:r>
              <a:rPr lang="ru-RU" b="1" dirty="0" err="1" smtClean="0"/>
              <a:t>Вокру´г</a:t>
            </a:r>
            <a:r>
              <a:rPr lang="ru-RU" i="1" dirty="0" err="1" smtClean="0"/>
              <a:t>округ</a:t>
            </a:r>
            <a:r>
              <a:rPr lang="ru-RU" i="1" dirty="0" smtClean="0"/>
              <a:t> казалось пустынным. (</a:t>
            </a:r>
            <a:r>
              <a:rPr lang="ru-RU" dirty="0" smtClean="0"/>
              <a:t>Катаев).</a:t>
            </a:r>
            <a:r>
              <a:rPr lang="ru-RU" i="1" dirty="0" smtClean="0"/>
              <a:t> Одни леса стоят стеной вокруг, и только дождь в траве огромной пляшет.</a:t>
            </a:r>
            <a:r>
              <a:rPr lang="ru-RU" dirty="0" smtClean="0"/>
              <a:t>  (Бродский).</a:t>
            </a:r>
          </a:p>
          <a:p>
            <a:r>
              <a:rPr lang="ru-RU" b="1" dirty="0" smtClean="0"/>
              <a:t>2. </a:t>
            </a:r>
            <a:r>
              <a:rPr lang="ru-RU" b="1" dirty="0" err="1" smtClean="0"/>
              <a:t>Вокру´г</a:t>
            </a:r>
            <a:r>
              <a:rPr lang="ru-RU" b="1" dirty="0" smtClean="0"/>
              <a:t>,</a:t>
            </a:r>
            <a:r>
              <a:rPr lang="ru-RU" dirty="0" smtClean="0"/>
              <a:t> предлог. </a:t>
            </a:r>
            <a:r>
              <a:rPr lang="ru-RU" i="1" dirty="0" smtClean="0"/>
              <a:t>Сесть вокруг стола. Путешествие вокруг света. Забор вокруг дома. Разговоры вокруг политики. ■ Мой взгляд рассеянный в </a:t>
            </a:r>
            <a:r>
              <a:rPr lang="ru-RU" i="1" dirty="0" err="1" smtClean="0"/>
              <a:t>молчаньи</a:t>
            </a:r>
            <a:r>
              <a:rPr lang="ru-RU" i="1" dirty="0" smtClean="0"/>
              <a:t> заприметь  И не мешай другим вокруг меня шуметь.</a:t>
            </a:r>
            <a:r>
              <a:rPr lang="ru-RU" dirty="0" smtClean="0"/>
              <a:t> (Анненский).</a:t>
            </a:r>
          </a:p>
          <a:p>
            <a:endParaRPr lang="ru-RU" dirty="0"/>
          </a:p>
        </p:txBody>
      </p:sp>
      <p:pic>
        <p:nvPicPr>
          <p:cNvPr id="6146" name="Picture 2" descr="C:\Users\User\Desktop\product_detailed_image_102312_45424.jpg"/>
          <p:cNvPicPr>
            <a:picLocks noChangeAspect="1" noChangeArrowheads="1"/>
          </p:cNvPicPr>
          <p:nvPr/>
        </p:nvPicPr>
        <p:blipFill>
          <a:blip r:embed="rId2"/>
          <a:srcRect/>
          <a:stretch>
            <a:fillRect/>
          </a:stretch>
        </p:blipFill>
        <p:spPr bwMode="auto">
          <a:xfrm>
            <a:off x="1142976" y="3143248"/>
            <a:ext cx="2286016" cy="3571900"/>
          </a:xfrm>
          <a:prstGeom prst="rect">
            <a:avLst/>
          </a:prstGeom>
          <a:noFill/>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Словарь паронимов</a:t>
            </a:r>
          </a:p>
        </p:txBody>
      </p:sp>
      <p:sp>
        <p:nvSpPr>
          <p:cNvPr id="3" name="Содержимое 2"/>
          <p:cNvSpPr>
            <a:spLocks noGrp="1"/>
          </p:cNvSpPr>
          <p:nvPr>
            <p:ph sz="half" idx="1"/>
          </p:nvPr>
        </p:nvSpPr>
        <p:spPr>
          <a:xfrm>
            <a:off x="0" y="1214422"/>
            <a:ext cx="4572000" cy="5110178"/>
          </a:xfrm>
        </p:spPr>
        <p:txBody>
          <a:bodyPr>
            <a:noAutofit/>
          </a:bodyPr>
          <a:lstStyle/>
          <a:p>
            <a:pPr algn="ctr"/>
            <a:r>
              <a:rPr lang="ru-RU" sz="2000" b="1" dirty="0" smtClean="0">
                <a:latin typeface="Times New Roman" pitchFamily="18" charset="0"/>
                <a:cs typeface="Times New Roman" pitchFamily="18" charset="0"/>
              </a:rPr>
              <a:t>Словарь</a:t>
            </a:r>
            <a:r>
              <a:rPr lang="ru-RU" sz="2000" dirty="0" smtClean="0">
                <a:latin typeface="Times New Roman" pitchFamily="18" charset="0"/>
                <a:cs typeface="Times New Roman" pitchFamily="18" charset="0"/>
              </a:rPr>
              <a:t>, содержащий слова </a:t>
            </a:r>
            <a:r>
              <a:rPr lang="ru-RU" sz="2000" b="1" dirty="0" smtClean="0">
                <a:latin typeface="Times New Roman" pitchFamily="18" charset="0"/>
                <a:cs typeface="Times New Roman" pitchFamily="18" charset="0"/>
              </a:rPr>
              <a:t>паронимы - </a:t>
            </a:r>
            <a:r>
              <a:rPr lang="ru-RU" sz="2000" dirty="0" smtClean="0">
                <a:latin typeface="Times New Roman" pitchFamily="18" charset="0"/>
                <a:cs typeface="Times New Roman" pitchFamily="18" charset="0"/>
              </a:rPr>
              <a:t>однокоренные слова, которые принадлежат одной части речи, имеют сходство в звучании (в связи с общим корнем или основой).</a:t>
            </a:r>
            <a:endParaRPr lang="ru-RU" sz="2000" dirty="0">
              <a:latin typeface="Times New Roman" pitchFamily="18" charset="0"/>
              <a:cs typeface="Times New Roman" pitchFamily="18" charset="0"/>
            </a:endParaRPr>
          </a:p>
        </p:txBody>
      </p:sp>
      <p:sp>
        <p:nvSpPr>
          <p:cNvPr id="4" name="Содержимое 3"/>
          <p:cNvSpPr>
            <a:spLocks noGrp="1"/>
          </p:cNvSpPr>
          <p:nvPr>
            <p:ph sz="half" idx="2"/>
          </p:nvPr>
        </p:nvSpPr>
        <p:spPr>
          <a:xfrm>
            <a:off x="4357686" y="1357298"/>
            <a:ext cx="4633914" cy="5500702"/>
          </a:xfrm>
        </p:spPr>
        <p:txBody>
          <a:bodyPr>
            <a:normAutofit fontScale="62500" lnSpcReduction="20000"/>
          </a:bodyPr>
          <a:lstStyle/>
          <a:p>
            <a:r>
              <a:rPr lang="ru-RU" b="1" i="1" dirty="0" smtClean="0"/>
              <a:t>Колесников Н.П. «Словарь паронимов и антонимов»:</a:t>
            </a:r>
          </a:p>
          <a:p>
            <a:r>
              <a:rPr lang="ru-RU" b="1" dirty="0" smtClean="0"/>
              <a:t>ДВОИЧНЫЙ – ДВОЙНОЙ – ДВОЙСТВЕННЫЙ – ДВОЯКИЙ</a:t>
            </a:r>
            <a:endParaRPr lang="ru-RU" dirty="0" smtClean="0"/>
          </a:p>
          <a:p>
            <a:pPr algn="just"/>
            <a:r>
              <a:rPr lang="ru-RU" b="1" dirty="0" err="1" smtClean="0"/>
              <a:t>Двои´чный</a:t>
            </a:r>
            <a:r>
              <a:rPr lang="ru-RU" dirty="0" smtClean="0"/>
              <a:t> – основанный на счёте двойками.</a:t>
            </a:r>
          </a:p>
          <a:p>
            <a:pPr algn="just"/>
            <a:r>
              <a:rPr lang="ru-RU" b="1" dirty="0" err="1" smtClean="0"/>
              <a:t>Двойно´й</a:t>
            </a:r>
            <a:r>
              <a:rPr lang="ru-RU" dirty="0" smtClean="0"/>
              <a:t> – 1. Состоящий из двух однородных или подобных частей, предметов; то же, что </a:t>
            </a:r>
            <a:r>
              <a:rPr lang="ru-RU" i="1" dirty="0" smtClean="0"/>
              <a:t>двоякий</a:t>
            </a:r>
            <a:r>
              <a:rPr lang="ru-RU" dirty="0" smtClean="0"/>
              <a:t>. 2. Вдвое больший, удвоенный. 3. То же, что и </a:t>
            </a:r>
            <a:r>
              <a:rPr lang="ru-RU" i="1" dirty="0" smtClean="0"/>
              <a:t>двойственный</a:t>
            </a:r>
            <a:r>
              <a:rPr lang="ru-RU" dirty="0" smtClean="0"/>
              <a:t>.</a:t>
            </a:r>
          </a:p>
          <a:p>
            <a:pPr algn="just"/>
            <a:r>
              <a:rPr lang="ru-RU" b="1" dirty="0" err="1" smtClean="0"/>
              <a:t>Дво´йственный</a:t>
            </a:r>
            <a:r>
              <a:rPr lang="ru-RU" dirty="0" smtClean="0"/>
              <a:t> – 1. Такой, который содержит в себе два различных качества, часто противоречащих друг другу; не заключающий единства, противоречивый. 2. Двуличный. 3. Касающийся двух, двоих; проявляющийся в двух видах, формах и т.п.</a:t>
            </a:r>
          </a:p>
          <a:p>
            <a:pPr algn="just"/>
            <a:r>
              <a:rPr lang="ru-RU" b="1" dirty="0" err="1" smtClean="0"/>
              <a:t>Двоя´кий</a:t>
            </a:r>
            <a:r>
              <a:rPr lang="ru-RU" dirty="0" smtClean="0"/>
              <a:t> – проявляющийся в двух видах; двойной.</a:t>
            </a:r>
          </a:p>
          <a:p>
            <a:endParaRPr lang="ru-RU" dirty="0"/>
          </a:p>
        </p:txBody>
      </p:sp>
      <p:pic>
        <p:nvPicPr>
          <p:cNvPr id="7170" name="Picture 2" descr="C:\Users\User\Desktop\P1101229.JPG"/>
          <p:cNvPicPr>
            <a:picLocks noChangeAspect="1" noChangeArrowheads="1"/>
          </p:cNvPicPr>
          <p:nvPr/>
        </p:nvPicPr>
        <p:blipFill>
          <a:blip r:embed="rId2" cstate="print"/>
          <a:srcRect/>
          <a:stretch>
            <a:fillRect/>
          </a:stretch>
        </p:blipFill>
        <p:spPr bwMode="auto">
          <a:xfrm>
            <a:off x="1071538" y="3357562"/>
            <a:ext cx="2026778" cy="3208334"/>
          </a:xfrm>
          <a:prstGeom prst="rect">
            <a:avLst/>
          </a:prstGeom>
          <a:noFill/>
        </p:spPr>
      </p:pic>
    </p:spTree>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Словарь иностранных слов</a:t>
            </a:r>
            <a:endParaRPr lang="ru-RU" dirty="0"/>
          </a:p>
        </p:txBody>
      </p:sp>
      <p:sp>
        <p:nvSpPr>
          <p:cNvPr id="3" name="Содержимое 2"/>
          <p:cNvSpPr>
            <a:spLocks noGrp="1"/>
          </p:cNvSpPr>
          <p:nvPr>
            <p:ph sz="half" idx="1"/>
          </p:nvPr>
        </p:nvSpPr>
        <p:spPr>
          <a:xfrm>
            <a:off x="0" y="1428736"/>
            <a:ext cx="4495800" cy="4895864"/>
          </a:xfrm>
        </p:spPr>
        <p:txBody>
          <a:bodyPr>
            <a:normAutofit fontScale="85000" lnSpcReduction="10000"/>
          </a:bodyPr>
          <a:lstStyle/>
          <a:p>
            <a:pPr algn="ctr"/>
            <a:r>
              <a:rPr lang="ru-RU" sz="3200" dirty="0" smtClean="0">
                <a:latin typeface="Times New Roman" pitchFamily="18" charset="0"/>
                <a:cs typeface="Times New Roman" pitchFamily="18" charset="0"/>
              </a:rPr>
              <a:t>Словарь, помогающий определить значение слов, которые заимствованы из других языков мира.</a:t>
            </a:r>
            <a:endParaRPr lang="ru-RU" sz="3200" dirty="0">
              <a:latin typeface="Times New Roman" pitchFamily="18" charset="0"/>
              <a:cs typeface="Times New Roman" pitchFamily="18" charset="0"/>
            </a:endParaRPr>
          </a:p>
        </p:txBody>
      </p:sp>
      <p:sp>
        <p:nvSpPr>
          <p:cNvPr id="4" name="Содержимое 3"/>
          <p:cNvSpPr>
            <a:spLocks noGrp="1"/>
          </p:cNvSpPr>
          <p:nvPr>
            <p:ph sz="half" idx="2"/>
          </p:nvPr>
        </p:nvSpPr>
        <p:spPr>
          <a:xfrm>
            <a:off x="4429124" y="1600200"/>
            <a:ext cx="4562476" cy="4900634"/>
          </a:xfrm>
        </p:spPr>
        <p:txBody>
          <a:bodyPr>
            <a:normAutofit fontScale="85000" lnSpcReduction="10000"/>
          </a:bodyPr>
          <a:lstStyle/>
          <a:p>
            <a:pPr>
              <a:buNone/>
            </a:pPr>
            <a:r>
              <a:rPr lang="ru-RU" b="1" dirty="0" smtClean="0"/>
              <a:t>     Статья из словаря иностранных слов </a:t>
            </a:r>
          </a:p>
          <a:p>
            <a:pPr>
              <a:buNone/>
            </a:pPr>
            <a:r>
              <a:rPr lang="ru-RU" b="1" dirty="0" smtClean="0"/>
              <a:t>     Н.Г. Комлева :</a:t>
            </a:r>
          </a:p>
          <a:p>
            <a:pPr>
              <a:buNone/>
            </a:pPr>
            <a:r>
              <a:rPr lang="ru-RU" b="1" dirty="0" smtClean="0"/>
              <a:t>    аббревиатура</a:t>
            </a:r>
            <a:r>
              <a:rPr lang="ru-RU" dirty="0" smtClean="0"/>
              <a:t/>
            </a:r>
            <a:br>
              <a:rPr lang="ru-RU" dirty="0" smtClean="0"/>
            </a:br>
            <a:r>
              <a:rPr lang="ru-RU" dirty="0" smtClean="0"/>
              <a:t>аббревиатура [ит. </a:t>
            </a:r>
            <a:r>
              <a:rPr lang="ru-RU" dirty="0" err="1" smtClean="0"/>
              <a:t>abbreviature</a:t>
            </a:r>
            <a:r>
              <a:rPr lang="ru-RU" dirty="0" smtClean="0"/>
              <a:t> &lt; лат. </a:t>
            </a:r>
            <a:r>
              <a:rPr lang="ru-RU" dirty="0" err="1" smtClean="0"/>
              <a:t>ьге-vis</a:t>
            </a:r>
            <a:r>
              <a:rPr lang="ru-RU" dirty="0" smtClean="0"/>
              <a:t> краткий] -сложносокращенное слово, образованное из начальных букв или из начальных элементов словосочетания, напр. </a:t>
            </a:r>
            <a:r>
              <a:rPr lang="ru-RU" dirty="0" err="1" smtClean="0"/>
              <a:t>атс</a:t>
            </a:r>
            <a:r>
              <a:rPr lang="ru-RU" dirty="0" smtClean="0"/>
              <a:t> (автоматическая телефонная станция), сельмаг (сельский магазин). </a:t>
            </a:r>
            <a:endParaRPr lang="ru-RU" dirty="0"/>
          </a:p>
        </p:txBody>
      </p:sp>
      <p:pic>
        <p:nvPicPr>
          <p:cNvPr id="8194" name="Picture 2" descr="C:\Users\User\Desktop\8948418.jpg"/>
          <p:cNvPicPr>
            <a:picLocks noChangeAspect="1" noChangeArrowheads="1"/>
          </p:cNvPicPr>
          <p:nvPr/>
        </p:nvPicPr>
        <p:blipFill>
          <a:blip r:embed="rId2"/>
          <a:srcRect/>
          <a:stretch>
            <a:fillRect/>
          </a:stretch>
        </p:blipFill>
        <p:spPr bwMode="auto">
          <a:xfrm>
            <a:off x="1000100" y="3203494"/>
            <a:ext cx="2214578" cy="3497361"/>
          </a:xfrm>
          <a:prstGeom prst="rect">
            <a:avLst/>
          </a:prstGeom>
          <a:noFill/>
        </p:spPr>
      </p:pic>
    </p:spTree>
  </p:cSld>
  <p:clrMapOvr>
    <a:masterClrMapping/>
  </p:clrMapOvr>
  <p:transition>
    <p:wipe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Толковый словарь</a:t>
            </a:r>
            <a:br>
              <a:rPr lang="ru-RU" dirty="0" smtClean="0"/>
            </a:br>
            <a:endParaRPr lang="ru-RU" dirty="0"/>
          </a:p>
        </p:txBody>
      </p:sp>
      <p:sp>
        <p:nvSpPr>
          <p:cNvPr id="3" name="Содержимое 2"/>
          <p:cNvSpPr>
            <a:spLocks noGrp="1"/>
          </p:cNvSpPr>
          <p:nvPr>
            <p:ph sz="half" idx="1"/>
          </p:nvPr>
        </p:nvSpPr>
        <p:spPr>
          <a:xfrm>
            <a:off x="0" y="1357298"/>
            <a:ext cx="5214942" cy="2857520"/>
          </a:xfrm>
        </p:spPr>
        <p:txBody>
          <a:bodyPr>
            <a:normAutofit fontScale="85000" lnSpcReduction="20000"/>
          </a:bodyPr>
          <a:lstStyle/>
          <a:p>
            <a:pPr algn="ctr"/>
            <a:r>
              <a:rPr lang="ru-RU" dirty="0" smtClean="0">
                <a:latin typeface="Times New Roman" pitchFamily="18" charset="0"/>
                <a:cs typeface="Times New Roman" pitchFamily="18" charset="0"/>
              </a:rPr>
              <a:t>Словарь, содержащий в себе слова, стоящие в алфавитном порядке, и краткое описание того, что эти слова означают, часто сопровождая толкование примерами использования слов. Толковый словарь изъясняет лексическое значение того или иного слова.</a:t>
            </a:r>
            <a:endParaRPr lang="ru-RU" dirty="0">
              <a:latin typeface="Times New Roman" pitchFamily="18" charset="0"/>
              <a:cs typeface="Times New Roman" pitchFamily="18" charset="0"/>
            </a:endParaRPr>
          </a:p>
        </p:txBody>
      </p:sp>
      <p:sp>
        <p:nvSpPr>
          <p:cNvPr id="4" name="Содержимое 3"/>
          <p:cNvSpPr>
            <a:spLocks noGrp="1"/>
          </p:cNvSpPr>
          <p:nvPr>
            <p:ph sz="half" idx="2"/>
          </p:nvPr>
        </p:nvSpPr>
        <p:spPr>
          <a:xfrm>
            <a:off x="5072066" y="1142984"/>
            <a:ext cx="3919534" cy="5715016"/>
          </a:xfrm>
        </p:spPr>
        <p:txBody>
          <a:bodyPr>
            <a:normAutofit fontScale="85000" lnSpcReduction="20000"/>
          </a:bodyPr>
          <a:lstStyle/>
          <a:p>
            <a:pPr>
              <a:buNone/>
            </a:pPr>
            <a:r>
              <a:rPr lang="ru-RU" sz="2400" cap="all" dirty="0" smtClean="0">
                <a:latin typeface="Times New Roman" pitchFamily="18" charset="0"/>
                <a:cs typeface="Times New Roman" pitchFamily="18" charset="0"/>
              </a:rPr>
              <a:t>      </a:t>
            </a:r>
            <a:r>
              <a:rPr lang="ru-RU" cap="all" dirty="0" smtClean="0">
                <a:latin typeface="Times New Roman" pitchFamily="18" charset="0"/>
                <a:cs typeface="Times New Roman" pitchFamily="18" charset="0"/>
              </a:rPr>
              <a:t>Статья из</a:t>
            </a:r>
          </a:p>
          <a:p>
            <a:pPr>
              <a:buNone/>
            </a:pPr>
            <a:r>
              <a:rPr lang="ru-RU" cap="all" dirty="0" smtClean="0">
                <a:latin typeface="Times New Roman" pitchFamily="18" charset="0"/>
                <a:cs typeface="Times New Roman" pitchFamily="18" charset="0"/>
              </a:rPr>
              <a:t>     толкового словаря        С.И. ОЖЕГОВА:</a:t>
            </a:r>
          </a:p>
          <a:p>
            <a:pPr>
              <a:buNone/>
            </a:pPr>
            <a:r>
              <a:rPr lang="ru-RU" cap="all" dirty="0" smtClean="0">
                <a:latin typeface="Times New Roman" pitchFamily="18" charset="0"/>
                <a:cs typeface="Times New Roman" pitchFamily="18" charset="0"/>
              </a:rPr>
              <a:t>      </a:t>
            </a:r>
            <a:r>
              <a:rPr lang="ru-RU" b="1" cap="all" dirty="0" smtClean="0">
                <a:latin typeface="Times New Roman" pitchFamily="18" charset="0"/>
                <a:cs typeface="Times New Roman" pitchFamily="18" charset="0"/>
              </a:rPr>
              <a:t>БАНДАЖ</a:t>
            </a:r>
          </a:p>
          <a:p>
            <a:pPr>
              <a:buNone/>
            </a:pPr>
            <a:r>
              <a:rPr lang="ru-RU" dirty="0" smtClean="0">
                <a:latin typeface="Times New Roman" pitchFamily="18" charset="0"/>
                <a:cs typeface="Times New Roman" pitchFamily="18" charset="0"/>
              </a:rPr>
              <a:t>     -а, м. 1. Упруго облегающая повязка для поддержания отдельных частей тела в нужном положении. </a:t>
            </a:r>
          </a:p>
          <a:p>
            <a:pPr>
              <a:buNone/>
            </a:pPr>
            <a:r>
              <a:rPr lang="ru-RU" dirty="0" smtClean="0">
                <a:latin typeface="Times New Roman" pitchFamily="18" charset="0"/>
                <a:cs typeface="Times New Roman" pitchFamily="18" charset="0"/>
              </a:rPr>
              <a:t>    2. Металлический пояс, обод, надеваемый на части машин, на железнодорожные колеса для увеличения их прочности или уменьшения износа (спец.). || прил. бандажный, -</a:t>
            </a:r>
            <a:r>
              <a:rPr lang="ru-RU" dirty="0" err="1" smtClean="0">
                <a:latin typeface="Times New Roman" pitchFamily="18" charset="0"/>
                <a:cs typeface="Times New Roman" pitchFamily="18" charset="0"/>
              </a:rPr>
              <a:t>ая,-ое</a:t>
            </a:r>
            <a:r>
              <a:rPr lang="ru-RU" dirty="0" smtClean="0">
                <a:latin typeface="Times New Roman" pitchFamily="18" charset="0"/>
                <a:cs typeface="Times New Roman" pitchFamily="18" charset="0"/>
              </a:rPr>
              <a:t>.</a:t>
            </a:r>
            <a:endParaRPr lang="ru-RU" cap="all" dirty="0" smtClean="0">
              <a:latin typeface="Times New Roman" pitchFamily="18" charset="0"/>
              <a:cs typeface="Times New Roman" pitchFamily="18" charset="0"/>
            </a:endParaRPr>
          </a:p>
        </p:txBody>
      </p:sp>
      <p:pic>
        <p:nvPicPr>
          <p:cNvPr id="9218" name="Picture 2" descr="C:\Users\User\Desktop\13503249508083.jpg"/>
          <p:cNvPicPr>
            <a:picLocks noChangeAspect="1" noChangeArrowheads="1"/>
          </p:cNvPicPr>
          <p:nvPr/>
        </p:nvPicPr>
        <p:blipFill>
          <a:blip r:embed="rId2"/>
          <a:srcRect/>
          <a:stretch>
            <a:fillRect/>
          </a:stretch>
        </p:blipFill>
        <p:spPr bwMode="auto">
          <a:xfrm>
            <a:off x="1428728" y="3902641"/>
            <a:ext cx="2357454" cy="2955359"/>
          </a:xfrm>
          <a:prstGeom prst="rect">
            <a:avLst/>
          </a:prstGeom>
          <a:noFill/>
        </p:spPr>
      </p:pic>
    </p:spTree>
  </p:cSld>
  <p:clrMapOvr>
    <a:masterClrMapping/>
  </p:clrMapOvr>
  <p:transition>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     Топонимический словарь</a:t>
            </a:r>
            <a:endParaRPr lang="ru-RU" dirty="0"/>
          </a:p>
        </p:txBody>
      </p:sp>
      <p:sp>
        <p:nvSpPr>
          <p:cNvPr id="3" name="Содержимое 2"/>
          <p:cNvSpPr>
            <a:spLocks noGrp="1"/>
          </p:cNvSpPr>
          <p:nvPr>
            <p:ph sz="half" idx="1"/>
          </p:nvPr>
        </p:nvSpPr>
        <p:spPr>
          <a:xfrm>
            <a:off x="0" y="1357298"/>
            <a:ext cx="4495800" cy="4967302"/>
          </a:xfrm>
        </p:spPr>
        <p:txBody>
          <a:bodyPr>
            <a:noAutofit/>
          </a:bodyPr>
          <a:lstStyle/>
          <a:p>
            <a:r>
              <a:rPr lang="ru-RU" dirty="0" smtClean="0">
                <a:latin typeface="Times New Roman" pitchFamily="18" charset="0"/>
                <a:cs typeface="Times New Roman" pitchFamily="18" charset="0"/>
              </a:rPr>
              <a:t>Словарь, содержащий географические названия (</a:t>
            </a:r>
            <a:r>
              <a:rPr lang="ru-RU" dirty="0" err="1" smtClean="0">
                <a:latin typeface="Times New Roman" pitchFamily="18" charset="0"/>
                <a:cs typeface="Times New Roman" pitchFamily="18" charset="0"/>
              </a:rPr>
              <a:t>названия</a:t>
            </a:r>
            <a:r>
              <a:rPr lang="ru-RU" dirty="0" smtClean="0">
                <a:latin typeface="Times New Roman" pitchFamily="18" charset="0"/>
                <a:cs typeface="Times New Roman" pitchFamily="18" charset="0"/>
              </a:rPr>
              <a:t> стран, городов, рек, морей, гор и т, д.).</a:t>
            </a:r>
            <a:endParaRPr lang="ru-RU" dirty="0">
              <a:latin typeface="Times New Roman" pitchFamily="18" charset="0"/>
              <a:cs typeface="Times New Roman" pitchFamily="18" charset="0"/>
            </a:endParaRPr>
          </a:p>
        </p:txBody>
      </p:sp>
      <p:sp>
        <p:nvSpPr>
          <p:cNvPr id="4" name="Содержимое 3"/>
          <p:cNvSpPr>
            <a:spLocks noGrp="1"/>
          </p:cNvSpPr>
          <p:nvPr>
            <p:ph sz="half" idx="2"/>
          </p:nvPr>
        </p:nvSpPr>
        <p:spPr>
          <a:xfrm>
            <a:off x="4357686" y="1214422"/>
            <a:ext cx="4786314" cy="5643578"/>
          </a:xfrm>
        </p:spPr>
        <p:txBody>
          <a:bodyPr>
            <a:normAutofit fontScale="47500" lnSpcReduction="20000"/>
          </a:bodyPr>
          <a:lstStyle/>
          <a:p>
            <a:r>
              <a:rPr lang="ru-RU" sz="4200" b="1" i="1" dirty="0" smtClean="0"/>
              <a:t>Поспелов Е.М. Топонимический словарь</a:t>
            </a:r>
            <a:r>
              <a:rPr lang="ru-RU" b="1" i="1" dirty="0" smtClean="0"/>
              <a:t>: </a:t>
            </a:r>
            <a:endParaRPr lang="ru-RU" b="1" dirty="0" smtClean="0"/>
          </a:p>
          <a:p>
            <a:pPr>
              <a:buNone/>
            </a:pPr>
            <a:r>
              <a:rPr lang="ru-RU" sz="4200" b="1" dirty="0" smtClean="0">
                <a:latin typeface="Times New Roman" pitchFamily="18" charset="0"/>
                <a:cs typeface="Times New Roman" pitchFamily="18" charset="0"/>
              </a:rPr>
              <a:t>     </a:t>
            </a:r>
            <a:r>
              <a:rPr lang="ru-RU" sz="4200" b="1" dirty="0" err="1" smtClean="0">
                <a:latin typeface="Times New Roman" pitchFamily="18" charset="0"/>
                <a:cs typeface="Times New Roman" pitchFamily="18" charset="0"/>
              </a:rPr>
              <a:t>Ара´льское</a:t>
            </a:r>
            <a:r>
              <a:rPr lang="ru-RU" sz="4200" b="1" dirty="0" smtClean="0">
                <a:latin typeface="Times New Roman" pitchFamily="18" charset="0"/>
                <a:cs typeface="Times New Roman" pitchFamily="18" charset="0"/>
              </a:rPr>
              <a:t> </a:t>
            </a:r>
            <a:r>
              <a:rPr lang="ru-RU" sz="4200" b="1" dirty="0" err="1" smtClean="0">
                <a:latin typeface="Times New Roman" pitchFamily="18" charset="0"/>
                <a:cs typeface="Times New Roman" pitchFamily="18" charset="0"/>
              </a:rPr>
              <a:t>мо´ре</a:t>
            </a:r>
            <a:r>
              <a:rPr lang="ru-RU" sz="4200" b="1" dirty="0" smtClean="0">
                <a:latin typeface="Times New Roman" pitchFamily="18" charset="0"/>
                <a:cs typeface="Times New Roman" pitchFamily="18" charset="0"/>
              </a:rPr>
              <a:t>, </a:t>
            </a:r>
            <a:r>
              <a:rPr lang="ru-RU" sz="4200" dirty="0" smtClean="0">
                <a:latin typeface="Times New Roman" pitchFamily="18" charset="0"/>
                <a:cs typeface="Times New Roman" pitchFamily="18" charset="0"/>
              </a:rPr>
              <a:t>бессточный солёный водоем в </a:t>
            </a:r>
            <a:r>
              <a:rPr lang="ru-RU" sz="4200" dirty="0" err="1" smtClean="0">
                <a:latin typeface="Times New Roman" pitchFamily="18" charset="0"/>
                <a:cs typeface="Times New Roman" pitchFamily="18" charset="0"/>
              </a:rPr>
              <a:t>Туранской</a:t>
            </a:r>
            <a:r>
              <a:rPr lang="ru-RU" sz="4200" dirty="0" smtClean="0">
                <a:latin typeface="Times New Roman" pitchFamily="18" charset="0"/>
                <a:cs typeface="Times New Roman" pitchFamily="18" charset="0"/>
              </a:rPr>
              <a:t> низменности; Казахстан, Узбекистан. В русск. источниках XVI в. упоминается как </a:t>
            </a:r>
            <a:r>
              <a:rPr lang="ru-RU" sz="4200" i="1" dirty="0" smtClean="0">
                <a:latin typeface="Times New Roman" pitchFamily="18" charset="0"/>
                <a:cs typeface="Times New Roman" pitchFamily="18" charset="0"/>
              </a:rPr>
              <a:t>Синее </a:t>
            </a:r>
            <a:r>
              <a:rPr lang="ru-RU" sz="4200" i="1" dirty="0" err="1" smtClean="0">
                <a:latin typeface="Times New Roman" pitchFamily="18" charset="0"/>
                <a:cs typeface="Times New Roman" pitchFamily="18" charset="0"/>
              </a:rPr>
              <a:t>море.</a:t>
            </a:r>
            <a:r>
              <a:rPr lang="ru-RU" sz="4200" dirty="0" err="1" smtClean="0">
                <a:latin typeface="Times New Roman" pitchFamily="18" charset="0"/>
                <a:cs typeface="Times New Roman" pitchFamily="18" charset="0"/>
              </a:rPr>
              <a:t>Тюрк</a:t>
            </a:r>
            <a:r>
              <a:rPr lang="ru-RU" sz="4200" dirty="0" smtClean="0">
                <a:latin typeface="Times New Roman" pitchFamily="18" charset="0"/>
                <a:cs typeface="Times New Roman" pitchFamily="18" charset="0"/>
              </a:rPr>
              <a:t>, название </a:t>
            </a:r>
            <a:r>
              <a:rPr lang="ru-RU" sz="4200" i="1" dirty="0" smtClean="0">
                <a:latin typeface="Times New Roman" pitchFamily="18" charset="0"/>
                <a:cs typeface="Times New Roman" pitchFamily="18" charset="0"/>
              </a:rPr>
              <a:t>Арал-Тенгиз (Арал — </a:t>
            </a:r>
            <a:r>
              <a:rPr lang="ru-RU" sz="4200" dirty="0" smtClean="0">
                <a:latin typeface="Times New Roman" pitchFamily="18" charset="0"/>
                <a:cs typeface="Times New Roman" pitchFamily="18" charset="0"/>
              </a:rPr>
              <a:t>«остров», </a:t>
            </a:r>
            <a:r>
              <a:rPr lang="ru-RU" sz="4200" i="1" dirty="0" err="1" smtClean="0">
                <a:latin typeface="Times New Roman" pitchFamily="18" charset="0"/>
                <a:cs typeface="Times New Roman" pitchFamily="18" charset="0"/>
              </a:rPr>
              <a:t>тенгиз</a:t>
            </a:r>
            <a:r>
              <a:rPr lang="ru-RU" sz="4200" i="1" dirty="0" smtClean="0">
                <a:latin typeface="Times New Roman" pitchFamily="18" charset="0"/>
                <a:cs typeface="Times New Roman" pitchFamily="18" charset="0"/>
              </a:rPr>
              <a:t> </a:t>
            </a:r>
            <a:r>
              <a:rPr lang="ru-RU" sz="4200" dirty="0" smtClean="0">
                <a:latin typeface="Times New Roman" pitchFamily="18" charset="0"/>
                <a:cs typeface="Times New Roman" pitchFamily="18" charset="0"/>
              </a:rPr>
              <a:t>— «море, большое озеро») — «островное море», очевидно, первоначально относилось только к морю у дельты Амударьи, изобиловавшей островами. В русск. употреблении название распространяется на всю акваторию моря и в XVIII в. встречается в формах русифицированного </a:t>
            </a:r>
            <a:r>
              <a:rPr lang="ru-RU" sz="4200" dirty="0" err="1" smtClean="0">
                <a:latin typeface="Times New Roman" pitchFamily="18" charset="0"/>
                <a:cs typeface="Times New Roman" pitchFamily="18" charset="0"/>
              </a:rPr>
              <a:t>полуперевода</a:t>
            </a:r>
            <a:r>
              <a:rPr lang="ru-RU" sz="4200" dirty="0" smtClean="0">
                <a:latin typeface="Times New Roman" pitchFamily="18" charset="0"/>
                <a:cs typeface="Times New Roman" pitchFamily="18" charset="0"/>
              </a:rPr>
              <a:t>: </a:t>
            </a:r>
            <a:r>
              <a:rPr lang="ru-RU" sz="4200" i="1" dirty="0" smtClean="0">
                <a:latin typeface="Times New Roman" pitchFamily="18" charset="0"/>
                <a:cs typeface="Times New Roman" pitchFamily="18" charset="0"/>
              </a:rPr>
              <a:t>озеро </a:t>
            </a:r>
            <a:r>
              <a:rPr lang="ru-RU" sz="4200" i="1" dirty="0" err="1" smtClean="0">
                <a:latin typeface="Times New Roman" pitchFamily="18" charset="0"/>
                <a:cs typeface="Times New Roman" pitchFamily="18" charset="0"/>
              </a:rPr>
              <a:t>Оралское</a:t>
            </a:r>
            <a:r>
              <a:rPr lang="ru-RU" sz="4200" i="1" dirty="0" smtClean="0">
                <a:latin typeface="Times New Roman" pitchFamily="18" charset="0"/>
                <a:cs typeface="Times New Roman" pitchFamily="18" charset="0"/>
              </a:rPr>
              <a:t>, морцо Арал, морцо </a:t>
            </a:r>
            <a:r>
              <a:rPr lang="ru-RU" sz="4200" i="1" dirty="0" err="1" smtClean="0">
                <a:latin typeface="Times New Roman" pitchFamily="18" charset="0"/>
                <a:cs typeface="Times New Roman" pitchFamily="18" charset="0"/>
              </a:rPr>
              <a:t>Аралское</a:t>
            </a:r>
            <a:r>
              <a:rPr lang="ru-RU" sz="4200" i="1" dirty="0" smtClean="0">
                <a:latin typeface="Times New Roman" pitchFamily="18" charset="0"/>
                <a:cs typeface="Times New Roman" pitchFamily="18" charset="0"/>
              </a:rPr>
              <a:t> </a:t>
            </a:r>
            <a:r>
              <a:rPr lang="ru-RU" sz="4200" dirty="0" smtClean="0">
                <a:latin typeface="Times New Roman" pitchFamily="18" charset="0"/>
                <a:cs typeface="Times New Roman" pitchFamily="18" charset="0"/>
              </a:rPr>
              <a:t>и, наконец, </a:t>
            </a:r>
            <a:r>
              <a:rPr lang="ru-RU" sz="4200" i="1" dirty="0" smtClean="0">
                <a:latin typeface="Times New Roman" pitchFamily="18" charset="0"/>
                <a:cs typeface="Times New Roman" pitchFamily="18" charset="0"/>
              </a:rPr>
              <a:t>море Аральское</a:t>
            </a:r>
            <a:r>
              <a:rPr lang="ru-RU" sz="3600" i="1" dirty="0" smtClean="0">
                <a:latin typeface="Times New Roman" pitchFamily="18" charset="0"/>
                <a:cs typeface="Times New Roman" pitchFamily="18" charset="0"/>
              </a:rPr>
              <a:t>.</a:t>
            </a:r>
            <a:endParaRPr lang="ru-RU" sz="3600" dirty="0">
              <a:latin typeface="Times New Roman" pitchFamily="18" charset="0"/>
              <a:cs typeface="Times New Roman" pitchFamily="18" charset="0"/>
            </a:endParaRPr>
          </a:p>
        </p:txBody>
      </p:sp>
      <p:pic>
        <p:nvPicPr>
          <p:cNvPr id="10242" name="Picture 2" descr="C:\Users\User\Desktop\image001 (1).gif"/>
          <p:cNvPicPr>
            <a:picLocks noChangeAspect="1" noChangeArrowheads="1"/>
          </p:cNvPicPr>
          <p:nvPr/>
        </p:nvPicPr>
        <p:blipFill>
          <a:blip r:embed="rId2"/>
          <a:srcRect/>
          <a:stretch>
            <a:fillRect/>
          </a:stretch>
        </p:blipFill>
        <p:spPr bwMode="auto">
          <a:xfrm>
            <a:off x="1500166" y="3317605"/>
            <a:ext cx="2071702" cy="3230451"/>
          </a:xfrm>
          <a:prstGeom prst="rect">
            <a:avLst/>
          </a:prstGeom>
          <a:noFill/>
        </p:spPr>
      </p:pic>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571480"/>
            <a:ext cx="8929718" cy="5902472"/>
          </a:xfrm>
        </p:spPr>
        <p:txBody>
          <a:bodyPr>
            <a:normAutofit/>
          </a:bodyPr>
          <a:lstStyle/>
          <a:p>
            <a:endParaRPr lang="ru-RU" sz="28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Словарь — это книга, информация в которой упорядочена </a:t>
            </a:r>
            <a:r>
              <a:rPr lang="ru-RU" sz="2800" dirty="0" err="1" smtClean="0">
                <a:latin typeface="Times New Roman" pitchFamily="18" charset="0"/>
                <a:cs typeface="Times New Roman" pitchFamily="18" charset="0"/>
              </a:rPr>
              <a:t>c</a:t>
            </a:r>
            <a:r>
              <a:rPr lang="ru-RU" sz="2800" dirty="0" smtClean="0">
                <a:latin typeface="Times New Roman" pitchFamily="18" charset="0"/>
                <a:cs typeface="Times New Roman" pitchFamily="18" charset="0"/>
              </a:rPr>
              <a:t> помощью разбивки на небольшие статьи, отсортированные по названию или тематике. Различают </a:t>
            </a:r>
            <a:r>
              <a:rPr lang="ru-RU" sz="2800" b="1" i="1" dirty="0" smtClean="0">
                <a:solidFill>
                  <a:srgbClr val="7030A0"/>
                </a:solidFill>
                <a:latin typeface="Times New Roman" pitchFamily="18" charset="0"/>
                <a:cs typeface="Times New Roman" pitchFamily="18" charset="0"/>
              </a:rPr>
              <a:t>энциклопедические</a:t>
            </a:r>
            <a:r>
              <a:rPr lang="ru-RU" sz="2800" dirty="0" smtClean="0">
                <a:latin typeface="Times New Roman" pitchFamily="18" charset="0"/>
                <a:cs typeface="Times New Roman" pitchFamily="18" charset="0"/>
              </a:rPr>
              <a:t> и </a:t>
            </a:r>
            <a:r>
              <a:rPr lang="ru-RU" sz="2800" b="1" i="1" dirty="0" smtClean="0">
                <a:solidFill>
                  <a:srgbClr val="7030A0"/>
                </a:solidFill>
                <a:latin typeface="Times New Roman" pitchFamily="18" charset="0"/>
                <a:cs typeface="Times New Roman" pitchFamily="18" charset="0"/>
              </a:rPr>
              <a:t>лингвистические</a:t>
            </a:r>
            <a:r>
              <a:rPr lang="ru-RU" sz="2800" dirty="0" smtClean="0">
                <a:latin typeface="Times New Roman" pitchFamily="18" charset="0"/>
                <a:cs typeface="Times New Roman" pitchFamily="18" charset="0"/>
              </a:rPr>
              <a:t> словари.</a:t>
            </a:r>
          </a:p>
          <a:p>
            <a:endParaRPr lang="ru-RU" sz="2800" dirty="0">
              <a:latin typeface="Times New Roman" pitchFamily="18" charset="0"/>
              <a:cs typeface="Times New Roman" pitchFamily="18" charset="0"/>
            </a:endParaRPr>
          </a:p>
        </p:txBody>
      </p:sp>
      <p:pic>
        <p:nvPicPr>
          <p:cNvPr id="12290" name="Picture 2" descr="C:\Users\User\Desktop\e8f3dd2d5098.jpg"/>
          <p:cNvPicPr>
            <a:picLocks noChangeAspect="1" noChangeArrowheads="1"/>
          </p:cNvPicPr>
          <p:nvPr/>
        </p:nvPicPr>
        <p:blipFill>
          <a:blip r:embed="rId2"/>
          <a:srcRect/>
          <a:stretch>
            <a:fillRect/>
          </a:stretch>
        </p:blipFill>
        <p:spPr bwMode="auto">
          <a:xfrm>
            <a:off x="2428860" y="3500438"/>
            <a:ext cx="4214842" cy="3106940"/>
          </a:xfrm>
          <a:prstGeom prst="rect">
            <a:avLst/>
          </a:prstGeom>
          <a:noFill/>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429684" cy="582594"/>
          </a:xfrm>
        </p:spPr>
        <p:txBody>
          <a:bodyPr>
            <a:normAutofit fontScale="90000"/>
          </a:bodyPr>
          <a:lstStyle/>
          <a:p>
            <a:r>
              <a:rPr lang="ru-RU" dirty="0" smtClean="0"/>
              <a:t>    </a:t>
            </a:r>
            <a:r>
              <a:rPr lang="ru-RU" dirty="0" smtClean="0">
                <a:latin typeface="Times New Roman" pitchFamily="18" charset="0"/>
                <a:cs typeface="Times New Roman" pitchFamily="18" charset="0"/>
              </a:rPr>
              <a:t>виды</a:t>
            </a:r>
            <a:r>
              <a:rPr lang="ru-RU" dirty="0" smtClean="0"/>
              <a:t> </a:t>
            </a:r>
            <a:r>
              <a:rPr lang="ru-RU" dirty="0" smtClean="0">
                <a:latin typeface="Times New Roman" pitchFamily="18" charset="0"/>
                <a:cs typeface="Times New Roman" pitchFamily="18" charset="0"/>
              </a:rPr>
              <a:t>Лингвистических словарей</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42844" y="1071546"/>
            <a:ext cx="8286808" cy="5786454"/>
          </a:xfrm>
        </p:spPr>
        <p:txBody>
          <a:bodyPr>
            <a:normAutofit fontScale="55000" lnSpcReduction="20000"/>
          </a:bodyPr>
          <a:lstStyle/>
          <a:p>
            <a:r>
              <a:rPr lang="ru-RU" dirty="0" smtClean="0"/>
              <a:t>Этимологический словарь</a:t>
            </a:r>
          </a:p>
          <a:p>
            <a:r>
              <a:rPr lang="ru-RU" dirty="0" smtClean="0"/>
              <a:t>Орфографический словарь</a:t>
            </a:r>
          </a:p>
          <a:p>
            <a:r>
              <a:rPr lang="ru-RU" dirty="0" smtClean="0"/>
              <a:t>Орфоэпический словарь</a:t>
            </a:r>
          </a:p>
          <a:p>
            <a:r>
              <a:rPr lang="ru-RU" dirty="0" smtClean="0"/>
              <a:t>Фразеологический словарь</a:t>
            </a:r>
          </a:p>
          <a:p>
            <a:r>
              <a:rPr lang="ru-RU" dirty="0" smtClean="0"/>
              <a:t>Словарь антонимов</a:t>
            </a:r>
          </a:p>
          <a:p>
            <a:r>
              <a:rPr lang="ru-RU" dirty="0" smtClean="0"/>
              <a:t>Словарь лингвистических терминов</a:t>
            </a:r>
          </a:p>
          <a:p>
            <a:r>
              <a:rPr lang="ru-RU" dirty="0" smtClean="0"/>
              <a:t>Словарь омонимов</a:t>
            </a:r>
          </a:p>
          <a:p>
            <a:r>
              <a:rPr lang="ru-RU" dirty="0" smtClean="0"/>
              <a:t>Словарь паронимов</a:t>
            </a:r>
          </a:p>
          <a:p>
            <a:r>
              <a:rPr lang="ru-RU" dirty="0" smtClean="0"/>
              <a:t>Словарь правильностей</a:t>
            </a:r>
          </a:p>
          <a:p>
            <a:r>
              <a:rPr lang="ru-RU" dirty="0" smtClean="0"/>
              <a:t>Словарь сокращений </a:t>
            </a:r>
          </a:p>
          <a:p>
            <a:r>
              <a:rPr lang="ru-RU" dirty="0" smtClean="0"/>
              <a:t>Словарь иностранных слов</a:t>
            </a:r>
          </a:p>
          <a:p>
            <a:r>
              <a:rPr lang="ru-RU" dirty="0" smtClean="0"/>
              <a:t>Словообразовательный словарь</a:t>
            </a:r>
          </a:p>
          <a:p>
            <a:r>
              <a:rPr lang="ru-RU" dirty="0" smtClean="0"/>
              <a:t>Словарь языка писателей</a:t>
            </a:r>
          </a:p>
          <a:p>
            <a:r>
              <a:rPr lang="ru-RU" dirty="0" smtClean="0"/>
              <a:t>Толковый словарь</a:t>
            </a:r>
          </a:p>
          <a:p>
            <a:r>
              <a:rPr lang="ru-RU" dirty="0" smtClean="0"/>
              <a:t>Диалектный (областной) словарь</a:t>
            </a:r>
          </a:p>
          <a:p>
            <a:r>
              <a:rPr lang="ru-RU" dirty="0" smtClean="0"/>
              <a:t>Диалектный (областной) фразеологический словарь</a:t>
            </a:r>
          </a:p>
          <a:p>
            <a:r>
              <a:rPr lang="ru-RU" dirty="0" smtClean="0"/>
              <a:t>Топонимический словарь</a:t>
            </a:r>
          </a:p>
          <a:p>
            <a:r>
              <a:rPr lang="ru-RU" dirty="0" smtClean="0"/>
              <a:t>Частотный словарь</a:t>
            </a:r>
          </a:p>
          <a:p>
            <a:r>
              <a:rPr lang="ru-RU" dirty="0" smtClean="0"/>
              <a:t>“Словарь русских личных имен”</a:t>
            </a:r>
          </a:p>
          <a:p>
            <a:r>
              <a:rPr lang="ru-RU" dirty="0" smtClean="0"/>
              <a:t>Исторический словарь</a:t>
            </a:r>
          </a:p>
          <a:p>
            <a:endParaRPr lang="ru-RU"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32"/>
          </a:xfrm>
        </p:spPr>
        <p:txBody>
          <a:bodyPr>
            <a:normAutofit fontScale="90000"/>
          </a:bodyPr>
          <a:lstStyle/>
          <a:p>
            <a:r>
              <a:rPr lang="ru-RU" dirty="0" smtClean="0"/>
              <a:t>            Этимологический словарь</a:t>
            </a:r>
            <a:endParaRPr lang="ru-RU" dirty="0"/>
          </a:p>
        </p:txBody>
      </p:sp>
      <p:sp>
        <p:nvSpPr>
          <p:cNvPr id="3" name="Содержимое 2"/>
          <p:cNvSpPr>
            <a:spLocks noGrp="1"/>
          </p:cNvSpPr>
          <p:nvPr>
            <p:ph sz="half" idx="1"/>
          </p:nvPr>
        </p:nvSpPr>
        <p:spPr>
          <a:xfrm>
            <a:off x="0" y="1071546"/>
            <a:ext cx="5500694" cy="5286412"/>
          </a:xfrm>
        </p:spPr>
        <p:txBody>
          <a:bodyPr>
            <a:normAutofit fontScale="47500" lnSpcReduction="20000"/>
          </a:bodyPr>
          <a:lstStyle/>
          <a:p>
            <a:pPr algn="just">
              <a:lnSpc>
                <a:spcPct val="120000"/>
              </a:lnSpc>
            </a:pPr>
            <a:r>
              <a:rPr lang="ru-RU" sz="5100" dirty="0" smtClean="0">
                <a:latin typeface="Times New Roman" pitchFamily="18" charset="0"/>
                <a:cs typeface="Times New Roman" pitchFamily="18" charset="0"/>
              </a:rPr>
              <a:t>Словарь, содержащий информацию об истории отдельных слов, а иногда и морфем, то есть информацию о фонетических и семантических изменениях, которые они претерпели. Крупные толковые словари также могут содержать заметки об этимологии слов. Так как происхождение многих слов не поддаётся точному однозначному определению, то этимологические словари фиксируют различные точки зрения и содержат ссылки на соответствующую литературу.</a:t>
            </a:r>
            <a:endParaRPr lang="ru-RU" dirty="0">
              <a:latin typeface="Times New Roman" pitchFamily="18" charset="0"/>
              <a:cs typeface="Times New Roman" pitchFamily="18" charset="0"/>
            </a:endParaRPr>
          </a:p>
        </p:txBody>
      </p:sp>
      <p:sp>
        <p:nvSpPr>
          <p:cNvPr id="6" name="Содержимое 5"/>
          <p:cNvSpPr>
            <a:spLocks noGrp="1"/>
          </p:cNvSpPr>
          <p:nvPr>
            <p:ph sz="half" idx="2"/>
          </p:nvPr>
        </p:nvSpPr>
        <p:spPr/>
        <p:txBody>
          <a:bodyPr>
            <a:normAutofit fontScale="47500" lnSpcReduction="20000"/>
          </a:bodyPr>
          <a:lstStyle/>
          <a:p>
            <a:endParaRPr lang="ru-RU" dirty="0"/>
          </a:p>
        </p:txBody>
      </p:sp>
      <p:pic>
        <p:nvPicPr>
          <p:cNvPr id="1026" name="Picture 2" descr="C:\Users\User\Desktop\3ef71.jpg"/>
          <p:cNvPicPr>
            <a:picLocks noChangeAspect="1" noChangeArrowheads="1"/>
          </p:cNvPicPr>
          <p:nvPr/>
        </p:nvPicPr>
        <p:blipFill>
          <a:blip r:embed="rId2"/>
          <a:srcRect/>
          <a:stretch>
            <a:fillRect/>
          </a:stretch>
        </p:blipFill>
        <p:spPr bwMode="auto">
          <a:xfrm>
            <a:off x="6072198" y="1571612"/>
            <a:ext cx="2643207" cy="3903814"/>
          </a:xfrm>
          <a:prstGeom prst="rect">
            <a:avLst/>
          </a:prstGeom>
          <a:noFill/>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214414" y="500042"/>
            <a:ext cx="7686668" cy="714380"/>
          </a:xfrm>
        </p:spPr>
        <p:txBody>
          <a:bodyPr>
            <a:noAutofit/>
          </a:bodyPr>
          <a:lstStyle/>
          <a:p>
            <a:r>
              <a:rPr lang="ru-RU" sz="2800" dirty="0" smtClean="0">
                <a:latin typeface="Times New Roman" pitchFamily="18" charset="0"/>
                <a:cs typeface="Times New Roman" pitchFamily="18" charset="0"/>
              </a:rPr>
              <a:t> Этимологический словарь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А.Г.     Преображенского:</a:t>
            </a:r>
            <a:br>
              <a:rPr lang="ru-RU" sz="2800" dirty="0" smtClean="0">
                <a:latin typeface="Times New Roman" pitchFamily="18" charset="0"/>
                <a:cs typeface="Times New Roman" pitchFamily="18" charset="0"/>
              </a:rPr>
            </a:br>
            <a:endParaRPr lang="ru-RU" sz="2800" dirty="0"/>
          </a:p>
        </p:txBody>
      </p:sp>
      <p:sp>
        <p:nvSpPr>
          <p:cNvPr id="3" name="Содержимое 2"/>
          <p:cNvSpPr>
            <a:spLocks noGrp="1"/>
          </p:cNvSpPr>
          <p:nvPr>
            <p:ph idx="1"/>
          </p:nvPr>
        </p:nvSpPr>
        <p:spPr>
          <a:xfrm>
            <a:off x="304800" y="1357298"/>
            <a:ext cx="8686800" cy="4722827"/>
          </a:xfrm>
        </p:spPr>
        <p:txBody>
          <a:bodyPr>
            <a:normAutofit/>
          </a:bodyPr>
          <a:lstStyle/>
          <a:p>
            <a:endParaRPr lang="ru-RU" dirty="0" smtClean="0"/>
          </a:p>
          <a:p>
            <a:pPr algn="ctr">
              <a:buNone/>
            </a:pPr>
            <a:r>
              <a:rPr lang="ru-RU" sz="2100" dirty="0" smtClean="0"/>
              <a:t>    </a:t>
            </a:r>
            <a:r>
              <a:rPr lang="ru-RU" sz="2100" dirty="0" smtClean="0">
                <a:latin typeface="Times New Roman" pitchFamily="18" charset="0"/>
                <a:cs typeface="Times New Roman" pitchFamily="18" charset="0"/>
              </a:rPr>
              <a:t>«ГАЗЕТА, газетный, газетчик, разносчик, продавец газет.</a:t>
            </a:r>
          </a:p>
          <a:p>
            <a:pPr algn="ctr">
              <a:buNone/>
            </a:pPr>
            <a:r>
              <a:rPr lang="ru-RU" sz="2100" dirty="0" smtClean="0">
                <a:latin typeface="Times New Roman" pitchFamily="18" charset="0"/>
                <a:cs typeface="Times New Roman" pitchFamily="18" charset="0"/>
              </a:rPr>
              <a:t>     </a:t>
            </a:r>
            <a:r>
              <a:rPr lang="ru-RU" sz="2100" dirty="0" err="1" smtClean="0">
                <a:latin typeface="Times New Roman" pitchFamily="18" charset="0"/>
                <a:cs typeface="Times New Roman" pitchFamily="18" charset="0"/>
              </a:rPr>
              <a:t>Заимств</a:t>
            </a:r>
            <a:r>
              <a:rPr lang="ru-RU" sz="2100" dirty="0" smtClean="0">
                <a:latin typeface="Times New Roman" pitchFamily="18" charset="0"/>
                <a:cs typeface="Times New Roman" pitchFamily="18" charset="0"/>
              </a:rPr>
              <a:t>. из фр. </a:t>
            </a:r>
            <a:r>
              <a:rPr lang="ru-RU" sz="2100" dirty="0" err="1" smtClean="0">
                <a:latin typeface="Times New Roman" pitchFamily="18" charset="0"/>
                <a:cs typeface="Times New Roman" pitchFamily="18" charset="0"/>
              </a:rPr>
              <a:t>gazette</a:t>
            </a:r>
            <a:r>
              <a:rPr lang="ru-RU" sz="2100" dirty="0" smtClean="0">
                <a:latin typeface="Times New Roman" pitchFamily="18" charset="0"/>
                <a:cs typeface="Times New Roman" pitchFamily="18" charset="0"/>
              </a:rPr>
              <a:t> [фр. из ит. </a:t>
            </a:r>
            <a:r>
              <a:rPr lang="ru-RU" sz="2100" dirty="0" err="1" smtClean="0">
                <a:latin typeface="Times New Roman" pitchFamily="18" charset="0"/>
                <a:cs typeface="Times New Roman" pitchFamily="18" charset="0"/>
              </a:rPr>
              <a:t>gazzetta</a:t>
            </a:r>
            <a:r>
              <a:rPr lang="ru-RU" sz="2100" dirty="0" smtClean="0">
                <a:latin typeface="Times New Roman" pitchFamily="18" charset="0"/>
                <a:cs typeface="Times New Roman" pitchFamily="18" charset="0"/>
              </a:rPr>
              <a:t>]. Вначале (первая газета появилась в Венеции в 1563 г.) слово это означало мелкую монету (вероятно, от </a:t>
            </a:r>
            <a:r>
              <a:rPr lang="ru-RU" sz="2100" dirty="0" err="1" smtClean="0">
                <a:latin typeface="Times New Roman" pitchFamily="18" charset="0"/>
                <a:cs typeface="Times New Roman" pitchFamily="18" charset="0"/>
              </a:rPr>
              <a:t>gaza</a:t>
            </a:r>
            <a:r>
              <a:rPr lang="ru-RU" sz="2100" dirty="0" smtClean="0">
                <a:latin typeface="Times New Roman" pitchFamily="18" charset="0"/>
                <a:cs typeface="Times New Roman" pitchFamily="18" charset="0"/>
              </a:rPr>
              <a:t> сокровище), за которую покупалась газета, или точнее — право прочитать ее, ибо газеты были писаные и предлагались для прочтения за известную плату; затем и самую газету. Такое объяснение предложили </a:t>
            </a:r>
            <a:r>
              <a:rPr lang="ru-RU" sz="2100" dirty="0" err="1" smtClean="0">
                <a:latin typeface="Times New Roman" pitchFamily="18" charset="0"/>
                <a:cs typeface="Times New Roman" pitchFamily="18" charset="0"/>
              </a:rPr>
              <a:t>Menage</a:t>
            </a:r>
            <a:r>
              <a:rPr lang="ru-RU" sz="2100" dirty="0" smtClean="0">
                <a:latin typeface="Times New Roman" pitchFamily="18" charset="0"/>
                <a:cs typeface="Times New Roman" pitchFamily="18" charset="0"/>
              </a:rPr>
              <a:t> </a:t>
            </a:r>
            <a:r>
              <a:rPr lang="ru-RU" sz="2100" dirty="0" err="1" smtClean="0">
                <a:latin typeface="Times New Roman" pitchFamily="18" charset="0"/>
                <a:cs typeface="Times New Roman" pitchFamily="18" charset="0"/>
              </a:rPr>
              <a:t>Ferrari</a:t>
            </a:r>
            <a:r>
              <a:rPr lang="ru-RU" sz="2100" dirty="0" smtClean="0">
                <a:latin typeface="Times New Roman" pitchFamily="18" charset="0"/>
                <a:cs typeface="Times New Roman" pitchFamily="18" charset="0"/>
              </a:rPr>
              <a:t> (XVII в.) и </a:t>
            </a:r>
            <a:r>
              <a:rPr lang="ru-RU" sz="2100" dirty="0" err="1" smtClean="0">
                <a:latin typeface="Times New Roman" pitchFamily="18" charset="0"/>
                <a:cs typeface="Times New Roman" pitchFamily="18" charset="0"/>
              </a:rPr>
              <a:t>Gozzi</a:t>
            </a:r>
            <a:r>
              <a:rPr lang="ru-RU" sz="2100" dirty="0" smtClean="0">
                <a:latin typeface="Times New Roman" pitchFamily="18" charset="0"/>
                <a:cs typeface="Times New Roman" pitchFamily="18" charset="0"/>
              </a:rPr>
              <a:t> (XVIII в.). Другие (Шелер) считают </a:t>
            </a:r>
            <a:r>
              <a:rPr lang="ru-RU" sz="2100" dirty="0" err="1" smtClean="0">
                <a:latin typeface="Times New Roman" pitchFamily="18" charset="0"/>
                <a:cs typeface="Times New Roman" pitchFamily="18" charset="0"/>
              </a:rPr>
              <a:t>fazzetta</a:t>
            </a:r>
            <a:r>
              <a:rPr lang="ru-RU" sz="2100" dirty="0" smtClean="0">
                <a:latin typeface="Times New Roman" pitchFamily="18" charset="0"/>
                <a:cs typeface="Times New Roman" pitchFamily="18" charset="0"/>
              </a:rPr>
              <a:t> уменьш. от </a:t>
            </a:r>
            <a:r>
              <a:rPr lang="ru-RU" sz="2100" dirty="0" err="1" smtClean="0">
                <a:latin typeface="Times New Roman" pitchFamily="18" charset="0"/>
                <a:cs typeface="Times New Roman" pitchFamily="18" charset="0"/>
              </a:rPr>
              <a:t>gazza</a:t>
            </a:r>
            <a:r>
              <a:rPr lang="ru-RU" sz="2100" dirty="0" smtClean="0">
                <a:latin typeface="Times New Roman" pitchFamily="18" charset="0"/>
                <a:cs typeface="Times New Roman" pitchFamily="18" charset="0"/>
              </a:rPr>
              <a:t> сорока', первые газеты имели эмблемой сороку, как птицу болтливую по преимуществу.»</a:t>
            </a:r>
          </a:p>
          <a:p>
            <a:endParaRPr lang="ru-RU" sz="2100" dirty="0" smtClean="0">
              <a:latin typeface="Times New Roman" pitchFamily="18" charset="0"/>
              <a:cs typeface="Times New Roman" pitchFamily="18" charset="0"/>
            </a:endParaRPr>
          </a:p>
          <a:p>
            <a:endParaRPr lang="ru-RU"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Орфографический словарь</a:t>
            </a:r>
            <a:br>
              <a:rPr lang="ru-RU" dirty="0" smtClean="0"/>
            </a:br>
            <a:endParaRPr lang="ru-RU" dirty="0"/>
          </a:p>
        </p:txBody>
      </p:sp>
      <p:sp>
        <p:nvSpPr>
          <p:cNvPr id="3" name="Содержимое 2"/>
          <p:cNvSpPr>
            <a:spLocks noGrp="1"/>
          </p:cNvSpPr>
          <p:nvPr>
            <p:ph sz="half" idx="1"/>
          </p:nvPr>
        </p:nvSpPr>
        <p:spPr>
          <a:xfrm>
            <a:off x="0" y="1285860"/>
            <a:ext cx="4286248" cy="5038740"/>
          </a:xfrm>
        </p:spPr>
        <p:txBody>
          <a:bodyPr>
            <a:normAutofit fontScale="92500"/>
          </a:bodyPr>
          <a:lstStyle/>
          <a:p>
            <a:pPr algn="ctr"/>
            <a:r>
              <a:rPr lang="ru-RU" sz="2800" dirty="0" smtClean="0"/>
              <a:t>Словарь, содержащий перечень слов в их нормативном написании. Отличается от толкового словаря по способу описания слова, поскольку раскрывает слово лишь в аспекте его правописания. Является показателем современной ему орфографии.</a:t>
            </a:r>
          </a:p>
          <a:p>
            <a:endParaRPr lang="ru-RU" sz="2800" dirty="0"/>
          </a:p>
        </p:txBody>
      </p:sp>
      <p:sp>
        <p:nvSpPr>
          <p:cNvPr id="5" name="Содержимое 4"/>
          <p:cNvSpPr>
            <a:spLocks noGrp="1"/>
          </p:cNvSpPr>
          <p:nvPr>
            <p:ph sz="half" idx="2"/>
          </p:nvPr>
        </p:nvSpPr>
        <p:spPr>
          <a:xfrm>
            <a:off x="4357686" y="1357298"/>
            <a:ext cx="4633914" cy="2428892"/>
          </a:xfrm>
        </p:spPr>
        <p:txBody>
          <a:bodyPr>
            <a:normAutofit fontScale="92500"/>
          </a:bodyPr>
          <a:lstStyle/>
          <a:p>
            <a:pPr algn="ctr"/>
            <a:r>
              <a:rPr lang="ru-RU" dirty="0" smtClean="0"/>
              <a:t>«Орфографический словарь» Д.Н.Ушакова</a:t>
            </a:r>
          </a:p>
          <a:p>
            <a:pPr algn="ctr">
              <a:buNone/>
            </a:pPr>
            <a:r>
              <a:rPr lang="ru-RU" dirty="0" smtClean="0"/>
              <a:t>    Пример  словарной  статьи:</a:t>
            </a:r>
          </a:p>
          <a:p>
            <a:pPr algn="ctr">
              <a:buNone/>
            </a:pPr>
            <a:r>
              <a:rPr lang="ru-RU" b="1" dirty="0" smtClean="0"/>
              <a:t>   «кочерга</a:t>
            </a:r>
            <a:r>
              <a:rPr lang="ru-RU" dirty="0" smtClean="0"/>
              <a:t>, </a:t>
            </a:r>
            <a:r>
              <a:rPr lang="ru-RU" b="1" dirty="0" smtClean="0"/>
              <a:t>-и</a:t>
            </a:r>
            <a:r>
              <a:rPr lang="ru-RU" dirty="0" smtClean="0"/>
              <a:t>, р. мн. – </a:t>
            </a:r>
            <a:r>
              <a:rPr lang="ru-RU" b="1" dirty="0" err="1" smtClean="0"/>
              <a:t>рёг</a:t>
            </a:r>
            <a:r>
              <a:rPr lang="ru-RU" b="1" dirty="0" smtClean="0"/>
              <a:t>»</a:t>
            </a:r>
            <a:endParaRPr lang="ru-RU" dirty="0"/>
          </a:p>
        </p:txBody>
      </p:sp>
      <p:pic>
        <p:nvPicPr>
          <p:cNvPr id="6" name="Picture 2" descr="C:\Users\User\Desktop\1004708026.jpg"/>
          <p:cNvPicPr>
            <a:picLocks noChangeAspect="1" noChangeArrowheads="1"/>
          </p:cNvPicPr>
          <p:nvPr/>
        </p:nvPicPr>
        <p:blipFill>
          <a:blip r:embed="rId2"/>
          <a:srcRect/>
          <a:stretch>
            <a:fillRect/>
          </a:stretch>
        </p:blipFill>
        <p:spPr bwMode="auto">
          <a:xfrm>
            <a:off x="5572132" y="3571876"/>
            <a:ext cx="1928826" cy="309673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Орфоэпический словарь</a:t>
            </a:r>
            <a:br>
              <a:rPr lang="ru-RU" dirty="0" smtClean="0"/>
            </a:br>
            <a:endParaRPr lang="ru-RU" dirty="0"/>
          </a:p>
        </p:txBody>
      </p:sp>
      <p:sp>
        <p:nvSpPr>
          <p:cNvPr id="3" name="Содержимое 2"/>
          <p:cNvSpPr>
            <a:spLocks noGrp="1"/>
          </p:cNvSpPr>
          <p:nvPr>
            <p:ph sz="half" idx="1"/>
          </p:nvPr>
        </p:nvSpPr>
        <p:spPr>
          <a:xfrm>
            <a:off x="0" y="1142984"/>
            <a:ext cx="4429124" cy="5214974"/>
          </a:xfrm>
        </p:spPr>
        <p:txBody>
          <a:bodyPr>
            <a:noAutofit/>
          </a:bodyPr>
          <a:lstStyle/>
          <a:p>
            <a:pPr algn="ctr"/>
            <a:r>
              <a:rPr lang="ru-RU" dirty="0" smtClean="0">
                <a:latin typeface="Times New Roman" pitchFamily="18" charset="0"/>
                <a:cs typeface="Times New Roman" pitchFamily="18" charset="0"/>
              </a:rPr>
              <a:t>Словарь, отражающий орфоэпическую норму, то есть современное ему литературное </a:t>
            </a:r>
            <a:r>
              <a:rPr lang="ru-RU" dirty="0" err="1" smtClean="0">
                <a:latin typeface="Times New Roman" pitchFamily="18" charset="0"/>
                <a:cs typeface="Times New Roman" pitchFamily="18" charset="0"/>
              </a:rPr>
              <a:t>произ-ношение</a:t>
            </a:r>
            <a:r>
              <a:rPr lang="ru-RU" dirty="0" smtClean="0">
                <a:latin typeface="Times New Roman" pitchFamily="18" charset="0"/>
                <a:cs typeface="Times New Roman" pitchFamily="18" charset="0"/>
              </a:rPr>
              <a:t> и ударение. Отличается от толкового словаря по способу описания слова, поскольку раскрывает слово лишь в орфоэпическом аспекте.</a:t>
            </a:r>
            <a:endParaRPr lang="ru-RU" dirty="0">
              <a:latin typeface="Times New Roman" pitchFamily="18" charset="0"/>
              <a:cs typeface="Times New Roman" pitchFamily="18" charset="0"/>
            </a:endParaRPr>
          </a:p>
        </p:txBody>
      </p:sp>
      <p:sp>
        <p:nvSpPr>
          <p:cNvPr id="4" name="Содержимое 3"/>
          <p:cNvSpPr>
            <a:spLocks noGrp="1"/>
          </p:cNvSpPr>
          <p:nvPr>
            <p:ph sz="half" idx="2"/>
          </p:nvPr>
        </p:nvSpPr>
        <p:spPr>
          <a:xfrm>
            <a:off x="4857752" y="4071942"/>
            <a:ext cx="4286248" cy="2571768"/>
          </a:xfrm>
        </p:spPr>
        <p:txBody>
          <a:bodyPr>
            <a:normAutofit fontScale="40000" lnSpcReduction="20000"/>
          </a:bodyPr>
          <a:lstStyle/>
          <a:p>
            <a:pPr>
              <a:buNone/>
            </a:pPr>
            <a:r>
              <a:rPr lang="ru-RU" dirty="0" smtClean="0"/>
              <a:t>         </a:t>
            </a:r>
            <a:r>
              <a:rPr lang="ru-RU" sz="4400" dirty="0" smtClean="0">
                <a:latin typeface="Times New Roman" pitchFamily="18" charset="0"/>
                <a:cs typeface="Times New Roman" pitchFamily="18" charset="0"/>
              </a:rPr>
              <a:t>Статья из орфоэпического словаря Р. И. Аванесова:</a:t>
            </a:r>
            <a:br>
              <a:rPr lang="ru-RU" sz="4400" dirty="0" smtClean="0">
                <a:latin typeface="Times New Roman" pitchFamily="18" charset="0"/>
                <a:cs typeface="Times New Roman" pitchFamily="18" charset="0"/>
              </a:rPr>
            </a:br>
            <a:endParaRPr lang="ru-RU" sz="4400" dirty="0" smtClean="0">
              <a:latin typeface="Times New Roman" pitchFamily="18" charset="0"/>
              <a:cs typeface="Times New Roman" pitchFamily="18" charset="0"/>
            </a:endParaRPr>
          </a:p>
          <a:p>
            <a:pPr>
              <a:buNone/>
            </a:pPr>
            <a:r>
              <a:rPr lang="ru-RU" sz="4400" b="1" dirty="0" smtClean="0">
                <a:latin typeface="Times New Roman" pitchFamily="18" charset="0"/>
                <a:cs typeface="Times New Roman" pitchFamily="18" charset="0"/>
              </a:rPr>
              <a:t>       А</a:t>
            </a:r>
            <a:r>
              <a:rPr lang="ru-RU" sz="4400" dirty="0" smtClean="0">
                <a:latin typeface="Times New Roman" pitchFamily="18" charset="0"/>
                <a:cs typeface="Times New Roman" pitchFamily="18" charset="0"/>
              </a:rPr>
              <a:t> </a:t>
            </a:r>
            <a:br>
              <a:rPr lang="ru-RU" sz="4400" dirty="0" smtClean="0">
                <a:latin typeface="Times New Roman" pitchFamily="18" charset="0"/>
                <a:cs typeface="Times New Roman" pitchFamily="18" charset="0"/>
              </a:rPr>
            </a:br>
            <a:r>
              <a:rPr lang="ru-RU" sz="4400" dirty="0" smtClean="0">
                <a:latin typeface="Times New Roman" pitchFamily="18" charset="0"/>
                <a:cs typeface="Times New Roman" pitchFamily="18" charset="0"/>
              </a:rPr>
              <a:t>аг</a:t>
            </a:r>
            <a:r>
              <a:rPr lang="ru-RU" sz="4400" b="1" dirty="0" smtClean="0">
                <a:latin typeface="Times New Roman" pitchFamily="18" charset="0"/>
                <a:cs typeface="Times New Roman" pitchFamily="18" charset="0"/>
              </a:rPr>
              <a:t>е</a:t>
            </a:r>
            <a:r>
              <a:rPr lang="ru-RU" sz="4400" dirty="0" smtClean="0">
                <a:latin typeface="Times New Roman" pitchFamily="18" charset="0"/>
                <a:cs typeface="Times New Roman" pitchFamily="18" charset="0"/>
              </a:rPr>
              <a:t>нт, агрон</a:t>
            </a:r>
            <a:r>
              <a:rPr lang="ru-RU" sz="4400" b="1" dirty="0" smtClean="0">
                <a:latin typeface="Times New Roman" pitchFamily="18" charset="0"/>
                <a:cs typeface="Times New Roman" pitchFamily="18" charset="0"/>
              </a:rPr>
              <a:t>о</a:t>
            </a:r>
            <a:r>
              <a:rPr lang="ru-RU" sz="4400" dirty="0" smtClean="0">
                <a:latin typeface="Times New Roman" pitchFamily="18" charset="0"/>
                <a:cs typeface="Times New Roman" pitchFamily="18" charset="0"/>
              </a:rPr>
              <a:t>мия, </a:t>
            </a:r>
            <a:r>
              <a:rPr lang="ru-RU" sz="4400" b="1" dirty="0" smtClean="0">
                <a:latin typeface="Times New Roman" pitchFamily="18" charset="0"/>
                <a:cs typeface="Times New Roman" pitchFamily="18" charset="0"/>
              </a:rPr>
              <a:t>а</a:t>
            </a:r>
            <a:r>
              <a:rPr lang="ru-RU" sz="4400" dirty="0" smtClean="0">
                <a:latin typeface="Times New Roman" pitchFamily="18" charset="0"/>
                <a:cs typeface="Times New Roman" pitchFamily="18" charset="0"/>
              </a:rPr>
              <a:t>либи, алког</a:t>
            </a:r>
            <a:r>
              <a:rPr lang="ru-RU" sz="4400" b="1" dirty="0" smtClean="0">
                <a:latin typeface="Times New Roman" pitchFamily="18" charset="0"/>
                <a:cs typeface="Times New Roman" pitchFamily="18" charset="0"/>
              </a:rPr>
              <a:t>о</a:t>
            </a:r>
            <a:r>
              <a:rPr lang="ru-RU" sz="4400" dirty="0" smtClean="0">
                <a:latin typeface="Times New Roman" pitchFamily="18" charset="0"/>
                <a:cs typeface="Times New Roman" pitchFamily="18" charset="0"/>
              </a:rPr>
              <a:t>ль, алфав</a:t>
            </a:r>
            <a:r>
              <a:rPr lang="ru-RU" sz="4400" b="1" dirty="0" smtClean="0">
                <a:latin typeface="Times New Roman" pitchFamily="18" charset="0"/>
                <a:cs typeface="Times New Roman" pitchFamily="18" charset="0"/>
              </a:rPr>
              <a:t>и</a:t>
            </a:r>
            <a:r>
              <a:rPr lang="ru-RU" sz="4400" dirty="0" smtClean="0">
                <a:latin typeface="Times New Roman" pitchFamily="18" charset="0"/>
                <a:cs typeface="Times New Roman" pitchFamily="18" charset="0"/>
              </a:rPr>
              <a:t>т, альк</a:t>
            </a:r>
            <a:r>
              <a:rPr lang="ru-RU" sz="4400" b="1" dirty="0" smtClean="0">
                <a:latin typeface="Times New Roman" pitchFamily="18" charset="0"/>
                <a:cs typeface="Times New Roman" pitchFamily="18" charset="0"/>
              </a:rPr>
              <a:t>о</a:t>
            </a:r>
            <a:r>
              <a:rPr lang="ru-RU" sz="4400" dirty="0" smtClean="0">
                <a:latin typeface="Times New Roman" pitchFamily="18" charset="0"/>
                <a:cs typeface="Times New Roman" pitchFamily="18" charset="0"/>
              </a:rPr>
              <a:t>в, альт</a:t>
            </a:r>
            <a:r>
              <a:rPr lang="ru-RU" sz="4400" b="1" dirty="0" smtClean="0">
                <a:latin typeface="Times New Roman" pitchFamily="18" charset="0"/>
                <a:cs typeface="Times New Roman" pitchFamily="18" charset="0"/>
              </a:rPr>
              <a:t>о</a:t>
            </a:r>
            <a:r>
              <a:rPr lang="ru-RU" sz="4400" dirty="0" smtClean="0">
                <a:latin typeface="Times New Roman" pitchFamily="18" charset="0"/>
                <a:cs typeface="Times New Roman" pitchFamily="18" charset="0"/>
              </a:rPr>
              <a:t>вый, ан</a:t>
            </a:r>
            <a:r>
              <a:rPr lang="ru-RU" sz="4400" b="1" dirty="0" smtClean="0">
                <a:latin typeface="Times New Roman" pitchFamily="18" charset="0"/>
                <a:cs typeface="Times New Roman" pitchFamily="18" charset="0"/>
              </a:rPr>
              <a:t>а</a:t>
            </a:r>
            <a:r>
              <a:rPr lang="ru-RU" sz="4400" dirty="0" smtClean="0">
                <a:latin typeface="Times New Roman" pitchFamily="18" charset="0"/>
                <a:cs typeface="Times New Roman" pitchFamily="18" charset="0"/>
              </a:rPr>
              <a:t>том, ант</a:t>
            </a:r>
            <a:r>
              <a:rPr lang="ru-RU" sz="4400" b="1" dirty="0" smtClean="0">
                <a:latin typeface="Times New Roman" pitchFamily="18" charset="0"/>
                <a:cs typeface="Times New Roman" pitchFamily="18" charset="0"/>
              </a:rPr>
              <a:t>и</a:t>
            </a:r>
            <a:r>
              <a:rPr lang="ru-RU" sz="4400" dirty="0" smtClean="0">
                <a:latin typeface="Times New Roman" pitchFamily="18" charset="0"/>
                <a:cs typeface="Times New Roman" pitchFamily="18" charset="0"/>
              </a:rPr>
              <a:t>к, апостр</a:t>
            </a:r>
            <a:r>
              <a:rPr lang="ru-RU" sz="4400" b="1" dirty="0" smtClean="0">
                <a:latin typeface="Times New Roman" pitchFamily="18" charset="0"/>
                <a:cs typeface="Times New Roman" pitchFamily="18" charset="0"/>
              </a:rPr>
              <a:t>о</a:t>
            </a:r>
            <a:r>
              <a:rPr lang="ru-RU" sz="4400" dirty="0" smtClean="0">
                <a:latin typeface="Times New Roman" pitchFamily="18" charset="0"/>
                <a:cs typeface="Times New Roman" pitchFamily="18" charset="0"/>
              </a:rPr>
              <a:t>ф, апри</a:t>
            </a:r>
            <a:r>
              <a:rPr lang="ru-RU" sz="4400" b="1" dirty="0" smtClean="0">
                <a:latin typeface="Times New Roman" pitchFamily="18" charset="0"/>
                <a:cs typeface="Times New Roman" pitchFamily="18" charset="0"/>
              </a:rPr>
              <a:t>о</a:t>
            </a:r>
            <a:r>
              <a:rPr lang="ru-RU" sz="4400" dirty="0" smtClean="0">
                <a:latin typeface="Times New Roman" pitchFamily="18" charset="0"/>
                <a:cs typeface="Times New Roman" pitchFamily="18" charset="0"/>
              </a:rPr>
              <a:t>ри, ар</a:t>
            </a:r>
            <a:r>
              <a:rPr lang="ru-RU" sz="4400" b="1" dirty="0" smtClean="0">
                <a:latin typeface="Times New Roman" pitchFamily="18" charset="0"/>
                <a:cs typeface="Times New Roman" pitchFamily="18" charset="0"/>
              </a:rPr>
              <a:t>а</a:t>
            </a:r>
            <a:r>
              <a:rPr lang="ru-RU" sz="4400" dirty="0" smtClean="0">
                <a:latin typeface="Times New Roman" pitchFamily="18" charset="0"/>
                <a:cs typeface="Times New Roman" pitchFamily="18" charset="0"/>
              </a:rPr>
              <a:t>хис, арб</a:t>
            </a:r>
            <a:r>
              <a:rPr lang="ru-RU" sz="4400" b="1" dirty="0" smtClean="0">
                <a:latin typeface="Times New Roman" pitchFamily="18" charset="0"/>
                <a:cs typeface="Times New Roman" pitchFamily="18" charset="0"/>
              </a:rPr>
              <a:t>а</a:t>
            </a:r>
            <a:r>
              <a:rPr lang="ru-RU" sz="4400" dirty="0" smtClean="0">
                <a:latin typeface="Times New Roman" pitchFamily="18" charset="0"/>
                <a:cs typeface="Times New Roman" pitchFamily="18" charset="0"/>
              </a:rPr>
              <a:t>, арб</a:t>
            </a:r>
            <a:r>
              <a:rPr lang="ru-RU" sz="4400" b="1" dirty="0" smtClean="0">
                <a:latin typeface="Times New Roman" pitchFamily="18" charset="0"/>
                <a:cs typeface="Times New Roman" pitchFamily="18" charset="0"/>
              </a:rPr>
              <a:t>у</a:t>
            </a:r>
            <a:r>
              <a:rPr lang="ru-RU" sz="4400" dirty="0" smtClean="0">
                <a:latin typeface="Times New Roman" pitchFamily="18" charset="0"/>
                <a:cs typeface="Times New Roman" pitchFamily="18" charset="0"/>
              </a:rPr>
              <a:t>з, ар</a:t>
            </a:r>
            <a:r>
              <a:rPr lang="ru-RU" sz="4400" b="1" dirty="0" smtClean="0">
                <a:latin typeface="Times New Roman" pitchFamily="18" charset="0"/>
                <a:cs typeface="Times New Roman" pitchFamily="18" charset="0"/>
              </a:rPr>
              <a:t>е</a:t>
            </a:r>
            <a:r>
              <a:rPr lang="ru-RU" sz="4400" dirty="0" smtClean="0">
                <a:latin typeface="Times New Roman" pitchFamily="18" charset="0"/>
                <a:cs typeface="Times New Roman" pitchFamily="18" charset="0"/>
              </a:rPr>
              <a:t>ст, астр</a:t>
            </a:r>
            <a:r>
              <a:rPr lang="ru-RU" sz="4400" b="1" dirty="0" smtClean="0">
                <a:latin typeface="Times New Roman" pitchFamily="18" charset="0"/>
                <a:cs typeface="Times New Roman" pitchFamily="18" charset="0"/>
              </a:rPr>
              <a:t>о</a:t>
            </a:r>
            <a:r>
              <a:rPr lang="ru-RU" sz="4400" dirty="0" smtClean="0">
                <a:latin typeface="Times New Roman" pitchFamily="18" charset="0"/>
                <a:cs typeface="Times New Roman" pitchFamily="18" charset="0"/>
              </a:rPr>
              <a:t>лог, атл</a:t>
            </a:r>
            <a:r>
              <a:rPr lang="ru-RU" sz="4400" b="1" dirty="0" smtClean="0">
                <a:latin typeface="Times New Roman" pitchFamily="18" charset="0"/>
                <a:cs typeface="Times New Roman" pitchFamily="18" charset="0"/>
              </a:rPr>
              <a:t>е</a:t>
            </a:r>
            <a:r>
              <a:rPr lang="ru-RU" sz="4400" dirty="0" smtClean="0">
                <a:latin typeface="Times New Roman" pitchFamily="18" charset="0"/>
                <a:cs typeface="Times New Roman" pitchFamily="18" charset="0"/>
              </a:rPr>
              <a:t>т, аф</a:t>
            </a:r>
            <a:r>
              <a:rPr lang="ru-RU" sz="4400" b="1" dirty="0" smtClean="0">
                <a:latin typeface="Times New Roman" pitchFamily="18" charset="0"/>
                <a:cs typeface="Times New Roman" pitchFamily="18" charset="0"/>
              </a:rPr>
              <a:t>и</a:t>
            </a:r>
            <a:r>
              <a:rPr lang="ru-RU" sz="4400" dirty="0" smtClean="0">
                <a:latin typeface="Times New Roman" pitchFamily="18" charset="0"/>
                <a:cs typeface="Times New Roman" pitchFamily="18" charset="0"/>
              </a:rPr>
              <a:t>нянин, аэроп</a:t>
            </a:r>
            <a:r>
              <a:rPr lang="ru-RU" sz="4400" b="1" dirty="0" smtClean="0">
                <a:latin typeface="Times New Roman" pitchFamily="18" charset="0"/>
                <a:cs typeface="Times New Roman" pitchFamily="18" charset="0"/>
              </a:rPr>
              <a:t>о</a:t>
            </a:r>
            <a:r>
              <a:rPr lang="ru-RU" sz="4400" dirty="0" smtClean="0">
                <a:latin typeface="Times New Roman" pitchFamily="18" charset="0"/>
                <a:cs typeface="Times New Roman" pitchFamily="18" charset="0"/>
              </a:rPr>
              <a:t>рты, аэроп</a:t>
            </a:r>
            <a:r>
              <a:rPr lang="ru-RU" sz="4400" b="1" dirty="0" smtClean="0">
                <a:latin typeface="Times New Roman" pitchFamily="18" charset="0"/>
                <a:cs typeface="Times New Roman" pitchFamily="18" charset="0"/>
              </a:rPr>
              <a:t>о</a:t>
            </a:r>
            <a:r>
              <a:rPr lang="ru-RU" sz="4400" dirty="0" smtClean="0">
                <a:latin typeface="Times New Roman" pitchFamily="18" charset="0"/>
                <a:cs typeface="Times New Roman" pitchFamily="18" charset="0"/>
              </a:rPr>
              <a:t>рта.</a:t>
            </a:r>
            <a:endParaRPr lang="ru-RU" sz="4400" dirty="0">
              <a:latin typeface="Times New Roman" pitchFamily="18" charset="0"/>
              <a:cs typeface="Times New Roman" pitchFamily="18" charset="0"/>
            </a:endParaRPr>
          </a:p>
        </p:txBody>
      </p:sp>
      <p:pic>
        <p:nvPicPr>
          <p:cNvPr id="3074" name="Picture 2" descr="C:\Users\User\Desktop\b1bb.jpg"/>
          <p:cNvPicPr>
            <a:picLocks noChangeAspect="1" noChangeArrowheads="1"/>
          </p:cNvPicPr>
          <p:nvPr/>
        </p:nvPicPr>
        <p:blipFill>
          <a:blip r:embed="rId2"/>
          <a:srcRect/>
          <a:stretch>
            <a:fillRect/>
          </a:stretch>
        </p:blipFill>
        <p:spPr bwMode="auto">
          <a:xfrm>
            <a:off x="5500694" y="1142984"/>
            <a:ext cx="2214578" cy="2794488"/>
          </a:xfrm>
          <a:prstGeom prst="rect">
            <a:avLst/>
          </a:prstGeom>
          <a:noFill/>
        </p:spPr>
      </p:pic>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Фразеологический словарь</a:t>
            </a:r>
            <a:br>
              <a:rPr lang="ru-RU" dirty="0" smtClean="0"/>
            </a:br>
            <a:endParaRPr lang="ru-RU" dirty="0"/>
          </a:p>
        </p:txBody>
      </p:sp>
      <p:sp>
        <p:nvSpPr>
          <p:cNvPr id="3" name="Содержимое 2"/>
          <p:cNvSpPr>
            <a:spLocks noGrp="1"/>
          </p:cNvSpPr>
          <p:nvPr>
            <p:ph sz="half" idx="1"/>
          </p:nvPr>
        </p:nvSpPr>
        <p:spPr>
          <a:xfrm>
            <a:off x="0" y="1357298"/>
            <a:ext cx="4786314" cy="5143536"/>
          </a:xfrm>
        </p:spPr>
        <p:txBody>
          <a:bodyPr>
            <a:normAutofit lnSpcReduction="10000"/>
          </a:bodyPr>
          <a:lstStyle/>
          <a:p>
            <a:pPr algn="ctr"/>
            <a:r>
              <a:rPr lang="ru-RU" dirty="0" smtClean="0"/>
              <a:t>Словарь устойчивых словосочетаний (фразеологических единиц), которые сравнительно легко выделяются из контекста как единое целое, состоящее из нескольких слов, в отличие от свободных сочетаний слов, где каждое слово самостоятельно.</a:t>
            </a:r>
            <a:endParaRPr lang="ru-RU" dirty="0"/>
          </a:p>
        </p:txBody>
      </p:sp>
      <p:sp>
        <p:nvSpPr>
          <p:cNvPr id="4" name="Содержимое 3"/>
          <p:cNvSpPr>
            <a:spLocks noGrp="1"/>
          </p:cNvSpPr>
          <p:nvPr>
            <p:ph sz="half" idx="2"/>
          </p:nvPr>
        </p:nvSpPr>
        <p:spPr/>
        <p:txBody>
          <a:bodyPr>
            <a:normAutofit lnSpcReduction="10000"/>
          </a:bodyPr>
          <a:lstStyle/>
          <a:p>
            <a:endParaRPr lang="ru-RU" dirty="0"/>
          </a:p>
        </p:txBody>
      </p:sp>
      <p:pic>
        <p:nvPicPr>
          <p:cNvPr id="4098" name="Picture 2" descr="C:\Users\User\Desktop\image003.gif"/>
          <p:cNvPicPr>
            <a:picLocks noChangeAspect="1" noChangeArrowheads="1"/>
          </p:cNvPicPr>
          <p:nvPr/>
        </p:nvPicPr>
        <p:blipFill>
          <a:blip r:embed="rId2"/>
          <a:srcRect/>
          <a:stretch>
            <a:fillRect/>
          </a:stretch>
        </p:blipFill>
        <p:spPr bwMode="auto">
          <a:xfrm>
            <a:off x="5072066" y="1571612"/>
            <a:ext cx="3274863" cy="4596826"/>
          </a:xfrm>
          <a:prstGeom prst="rect">
            <a:avLst/>
          </a:prstGeom>
          <a:noFill/>
        </p:spPr>
      </p:pic>
    </p:spTree>
  </p:cSld>
  <p:clrMapOvr>
    <a:masterClrMapping/>
  </p:clrMapOvr>
  <p:transition>
    <p:cover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614346"/>
          </a:xfrm>
        </p:spPr>
        <p:txBody>
          <a:bodyPr>
            <a:normAutofit fontScale="90000"/>
          </a:bodyPr>
          <a:lstStyle/>
          <a:p>
            <a:r>
              <a:rPr lang="ru-RU" sz="2400" dirty="0" smtClean="0">
                <a:latin typeface="Times New Roman" pitchFamily="18" charset="0"/>
                <a:cs typeface="Times New Roman" pitchFamily="18" charset="0"/>
              </a:rPr>
              <a:t>Пример Словарной статьи из Фразеологического словаря А.Н. ТИХОНОВА:</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0" y="1285860"/>
            <a:ext cx="8991600" cy="5214974"/>
          </a:xfrm>
        </p:spPr>
        <p:txBody>
          <a:bodyPr>
            <a:normAutofit fontScale="92500" lnSpcReduction="10000"/>
          </a:bodyPr>
          <a:lstStyle/>
          <a:p>
            <a:pPr algn="just">
              <a:buNone/>
            </a:pPr>
            <a:r>
              <a:rPr lang="ru-RU" b="1" dirty="0" smtClean="0"/>
              <a:t>    </a:t>
            </a:r>
            <a:r>
              <a:rPr lang="ru-RU" sz="2800" b="1" dirty="0" smtClean="0">
                <a:latin typeface="Times New Roman" pitchFamily="18" charset="0"/>
                <a:cs typeface="Times New Roman" pitchFamily="18" charset="0"/>
              </a:rPr>
              <a:t>ВИ´ДЕТЬ. </a:t>
            </a:r>
            <a:r>
              <a:rPr lang="ru-RU" sz="2800" b="1" dirty="0" err="1" smtClean="0">
                <a:latin typeface="Times New Roman" pitchFamily="18" charset="0"/>
                <a:cs typeface="Times New Roman" pitchFamily="18" charset="0"/>
              </a:rPr>
              <a:t>Ви´дишь</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ви´дите</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или </a:t>
            </a:r>
            <a:r>
              <a:rPr lang="ru-RU" sz="2800" b="1" dirty="0" err="1" smtClean="0">
                <a:latin typeface="Times New Roman" pitchFamily="18" charset="0"/>
                <a:cs typeface="Times New Roman" pitchFamily="18" charset="0"/>
              </a:rPr>
              <a:t>ви´дишь</a:t>
            </a:r>
            <a:r>
              <a:rPr lang="ru-RU" sz="2800" b="1" dirty="0" smtClean="0">
                <a:latin typeface="Times New Roman" pitchFamily="18" charset="0"/>
                <a:cs typeface="Times New Roman" pitchFamily="18" charset="0"/>
              </a:rPr>
              <a:t> ли (</a:t>
            </a:r>
            <a:r>
              <a:rPr lang="ru-RU" sz="2800" b="1" dirty="0" err="1" smtClean="0">
                <a:latin typeface="Times New Roman" pitchFamily="18" charset="0"/>
                <a:cs typeface="Times New Roman" pitchFamily="18" charset="0"/>
              </a:rPr>
              <a:t>ви´дите</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ли</a:t>
            </a:r>
            <a:r>
              <a:rPr lang="ru-RU" sz="2800" b="1" dirty="0" smtClean="0">
                <a:latin typeface="Times New Roman" pitchFamily="18" charset="0"/>
                <a:cs typeface="Times New Roman" pitchFamily="18" charset="0"/>
              </a:rPr>
              <a:t>) </a:t>
            </a:r>
            <a:r>
              <a:rPr lang="ru-RU" sz="2800" i="1" dirty="0" smtClean="0">
                <a:latin typeface="Times New Roman" pitchFamily="18" charset="0"/>
                <a:cs typeface="Times New Roman" pitchFamily="18" charset="0"/>
              </a:rPr>
              <a:t>(в знач. вводн. сл.)</a:t>
            </a:r>
            <a:r>
              <a:rPr lang="ru-RU" sz="2800" dirty="0" smtClean="0">
                <a:latin typeface="Times New Roman" pitchFamily="18" charset="0"/>
                <a:cs typeface="Times New Roman" pitchFamily="18" charset="0"/>
              </a:rPr>
              <a:t>— употребляется при желании обратить внимание на что-л., подчеркнуть </a:t>
            </a:r>
            <a:r>
              <a:rPr lang="ru-RU" sz="2800" dirty="0" err="1" smtClean="0">
                <a:latin typeface="Times New Roman" pitchFamily="18" charset="0"/>
                <a:cs typeface="Times New Roman" pitchFamily="18" charset="0"/>
              </a:rPr>
              <a:t>что-л.</a:t>
            </a:r>
            <a:r>
              <a:rPr lang="ru-RU" sz="2800" b="1" dirty="0" err="1" smtClean="0">
                <a:latin typeface="Times New Roman" pitchFamily="18" charset="0"/>
                <a:cs typeface="Times New Roman" pitchFamily="18" charset="0"/>
              </a:rPr>
              <a:t>Ви´деть</a:t>
            </a:r>
            <a:r>
              <a:rPr lang="ru-RU" sz="2800" b="1" dirty="0" smtClean="0">
                <a:latin typeface="Times New Roman" pitchFamily="18" charset="0"/>
                <a:cs typeface="Times New Roman" pitchFamily="18" charset="0"/>
              </a:rPr>
              <a:t> на два´ </a:t>
            </a:r>
            <a:r>
              <a:rPr lang="ru-RU" sz="2800" b="1" dirty="0" err="1" smtClean="0">
                <a:latin typeface="Times New Roman" pitchFamily="18" charset="0"/>
                <a:cs typeface="Times New Roman" pitchFamily="18" charset="0"/>
              </a:rPr>
              <a:t>ар­ш´ина</a:t>
            </a:r>
            <a:r>
              <a:rPr lang="ru-RU" sz="2800" b="1" dirty="0" smtClean="0">
                <a:latin typeface="Times New Roman" pitchFamily="18" charset="0"/>
                <a:cs typeface="Times New Roman" pitchFamily="18" charset="0"/>
              </a:rPr>
              <a:t> под землёй </a:t>
            </a:r>
            <a:r>
              <a:rPr lang="ru-RU" sz="2800" dirty="0" smtClean="0">
                <a:latin typeface="Times New Roman" pitchFamily="18" charset="0"/>
                <a:cs typeface="Times New Roman" pitchFamily="18" charset="0"/>
              </a:rPr>
              <a:t>(или </a:t>
            </a:r>
            <a:r>
              <a:rPr lang="ru-RU" sz="2800" b="1" dirty="0" smtClean="0">
                <a:latin typeface="Times New Roman" pitchFamily="18" charset="0"/>
                <a:cs typeface="Times New Roman" pitchFamily="18" charset="0"/>
              </a:rPr>
              <a:t>в землю) </a:t>
            </a:r>
            <a:r>
              <a:rPr lang="ru-RU" sz="2800" i="1" dirty="0" smtClean="0">
                <a:latin typeface="Times New Roman" pitchFamily="18" charset="0"/>
                <a:cs typeface="Times New Roman" pitchFamily="18" charset="0"/>
              </a:rPr>
              <a:t>см. </a:t>
            </a:r>
            <a:r>
              <a:rPr lang="ru-RU" sz="2800" dirty="0" smtClean="0">
                <a:latin typeface="Times New Roman" pitchFamily="18" charset="0"/>
                <a:cs typeface="Times New Roman" pitchFamily="18" charset="0"/>
              </a:rPr>
              <a:t>аршин. </a:t>
            </a:r>
            <a:r>
              <a:rPr lang="ru-RU" sz="2800" b="1" dirty="0" err="1" smtClean="0">
                <a:latin typeface="Times New Roman" pitchFamily="18" charset="0"/>
                <a:cs typeface="Times New Roman" pitchFamily="18" charset="0"/>
              </a:rPr>
              <a:t>Ви´деть</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наскво´зь</a:t>
            </a:r>
            <a:r>
              <a:rPr lang="ru-RU" sz="2800" b="1" dirty="0" smtClean="0">
                <a:latin typeface="Times New Roman" pitchFamily="18" charset="0"/>
                <a:cs typeface="Times New Roman" pitchFamily="18" charset="0"/>
              </a:rPr>
              <a:t> </a:t>
            </a:r>
            <a:r>
              <a:rPr lang="ru-RU" sz="2800" i="1" dirty="0" smtClean="0">
                <a:latin typeface="Times New Roman" pitchFamily="18" charset="0"/>
                <a:cs typeface="Times New Roman" pitchFamily="18" charset="0"/>
              </a:rPr>
              <a:t>кого см. </a:t>
            </a:r>
            <a:r>
              <a:rPr lang="ru-RU" sz="2800" dirty="0" smtClean="0">
                <a:latin typeface="Times New Roman" pitchFamily="18" charset="0"/>
                <a:cs typeface="Times New Roman" pitchFamily="18" charset="0"/>
              </a:rPr>
              <a:t>насквозь. </a:t>
            </a:r>
            <a:r>
              <a:rPr lang="ru-RU" sz="2800" b="1" dirty="0" err="1" smtClean="0">
                <a:latin typeface="Times New Roman" pitchFamily="18" charset="0"/>
                <a:cs typeface="Times New Roman" pitchFamily="18" charset="0"/>
              </a:rPr>
              <a:t>Ви´деть</a:t>
            </a:r>
            <a:r>
              <a:rPr lang="ru-RU" sz="2800" b="1" dirty="0" smtClean="0">
                <a:latin typeface="Times New Roman" pitchFamily="18" charset="0"/>
                <a:cs typeface="Times New Roman" pitchFamily="18" charset="0"/>
              </a:rPr>
              <a:t> не могу´ (не </a:t>
            </a:r>
            <a:r>
              <a:rPr lang="ru-RU" sz="2800" b="1" dirty="0" err="1" smtClean="0">
                <a:latin typeface="Times New Roman" pitchFamily="18" charset="0"/>
                <a:cs typeface="Times New Roman" pitchFamily="18" charset="0"/>
              </a:rPr>
              <a:t>мо´жет</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и т.п.) — о том, кто или что вызывает отвращение, раздражение и т.п. </a:t>
            </a:r>
            <a:r>
              <a:rPr lang="ru-RU" sz="2800" b="1" dirty="0" smtClean="0">
                <a:latin typeface="Times New Roman" pitchFamily="18" charset="0"/>
                <a:cs typeface="Times New Roman" pitchFamily="18" charset="0"/>
              </a:rPr>
              <a:t>Как </a:t>
            </a:r>
            <a:r>
              <a:rPr lang="ru-RU" sz="2800" b="1" dirty="0" err="1" smtClean="0">
                <a:latin typeface="Times New Roman" pitchFamily="18" charset="0"/>
                <a:cs typeface="Times New Roman" pitchFamily="18" charset="0"/>
              </a:rPr>
              <a:t>ви´дите</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(в </a:t>
            </a:r>
            <a:r>
              <a:rPr lang="ru-RU" sz="2800" i="1" dirty="0" smtClean="0">
                <a:latin typeface="Times New Roman" pitchFamily="18" charset="0"/>
                <a:cs typeface="Times New Roman" pitchFamily="18" charset="0"/>
              </a:rPr>
              <a:t>знач. вводн. сл.) — </a:t>
            </a:r>
            <a:r>
              <a:rPr lang="ru-RU" sz="2800" dirty="0" smtClean="0">
                <a:latin typeface="Times New Roman" pitchFamily="18" charset="0"/>
                <a:cs typeface="Times New Roman" pitchFamily="18" charset="0"/>
              </a:rPr>
              <a:t>как вам ясно теперь. </a:t>
            </a:r>
            <a:r>
              <a:rPr lang="ru-RU" sz="2800" b="1" dirty="0" smtClean="0">
                <a:latin typeface="Times New Roman" pitchFamily="18" charset="0"/>
                <a:cs typeface="Times New Roman" pitchFamily="18" charset="0"/>
              </a:rPr>
              <a:t>Не </a:t>
            </a:r>
            <a:r>
              <a:rPr lang="ru-RU" sz="2800" b="1" dirty="0" err="1" smtClean="0">
                <a:latin typeface="Times New Roman" pitchFamily="18" charset="0"/>
                <a:cs typeface="Times New Roman" pitchFamily="18" charset="0"/>
              </a:rPr>
              <a:t>вида´ть</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све´та</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во´льного</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 1) быть очень занятым, не иметь покоя; 2) очень страдать. </a:t>
            </a:r>
            <a:r>
              <a:rPr lang="ru-RU" sz="2800" b="1" dirty="0" smtClean="0">
                <a:latin typeface="Times New Roman" pitchFamily="18" charset="0"/>
                <a:cs typeface="Times New Roman" pitchFamily="18" charset="0"/>
              </a:rPr>
              <a:t>Рад </a:t>
            </a:r>
            <a:r>
              <a:rPr lang="ru-RU" sz="2800" b="1" dirty="0" err="1" smtClean="0">
                <a:latin typeface="Times New Roman" pitchFamily="18" charset="0"/>
                <a:cs typeface="Times New Roman" pitchFamily="18" charset="0"/>
              </a:rPr>
              <a:t>ви´деть</a:t>
            </a:r>
            <a:r>
              <a:rPr lang="ru-RU" sz="2800" b="1" dirty="0" smtClean="0">
                <a:latin typeface="Times New Roman" pitchFamily="18" charset="0"/>
                <a:cs typeface="Times New Roman" pitchFamily="18" charset="0"/>
              </a:rPr>
              <a:t> (вас) </a:t>
            </a:r>
            <a:r>
              <a:rPr lang="ru-RU" sz="2800" dirty="0" smtClean="0">
                <a:latin typeface="Times New Roman" pitchFamily="18" charset="0"/>
                <a:cs typeface="Times New Roman" pitchFamily="18" charset="0"/>
              </a:rPr>
              <a:t>— форма приветствия при встрече с знакомыми. </a:t>
            </a:r>
            <a:r>
              <a:rPr lang="ru-RU" sz="2800" b="1" dirty="0" smtClean="0">
                <a:latin typeface="Times New Roman" pitchFamily="18" charset="0"/>
                <a:cs typeface="Times New Roman" pitchFamily="18" charset="0"/>
              </a:rPr>
              <a:t>Спать и (во сне´) </a:t>
            </a:r>
            <a:r>
              <a:rPr lang="ru-RU" sz="2800" b="1" dirty="0" err="1" smtClean="0">
                <a:latin typeface="Times New Roman" pitchFamily="18" charset="0"/>
                <a:cs typeface="Times New Roman" pitchFamily="18" charset="0"/>
              </a:rPr>
              <a:t>ви´деть</a:t>
            </a:r>
            <a:r>
              <a:rPr lang="ru-RU" sz="2800" b="1" dirty="0" smtClean="0">
                <a:latin typeface="Times New Roman" pitchFamily="18" charset="0"/>
                <a:cs typeface="Times New Roman" pitchFamily="18" charset="0"/>
              </a:rPr>
              <a:t> </a:t>
            </a:r>
            <a:r>
              <a:rPr lang="ru-RU" sz="2800" i="1" dirty="0" smtClean="0">
                <a:latin typeface="Times New Roman" pitchFamily="18" charset="0"/>
                <a:cs typeface="Times New Roman" pitchFamily="18" charset="0"/>
              </a:rPr>
              <a:t>см. </a:t>
            </a:r>
            <a:r>
              <a:rPr lang="ru-RU" sz="2800" dirty="0" smtClean="0">
                <a:latin typeface="Times New Roman" pitchFamily="18" charset="0"/>
                <a:cs typeface="Times New Roman" pitchFamily="18" charset="0"/>
              </a:rPr>
              <a:t>спать. </a:t>
            </a:r>
            <a:r>
              <a:rPr lang="ru-RU" sz="2800" b="1" dirty="0" err="1" smtClean="0">
                <a:latin typeface="Times New Roman" pitchFamily="18" charset="0"/>
                <a:cs typeface="Times New Roman" pitchFamily="18" charset="0"/>
              </a:rPr>
              <a:t>То´лько</a:t>
            </a:r>
            <a:r>
              <a:rPr lang="ru-RU" sz="2800" b="1" dirty="0" smtClean="0">
                <a:latin typeface="Times New Roman" pitchFamily="18" charset="0"/>
                <a:cs typeface="Times New Roman" pitchFamily="18" charset="0"/>
              </a:rPr>
              <a:t> и </a:t>
            </a:r>
            <a:r>
              <a:rPr lang="ru-RU" sz="2800" b="1" dirty="0" err="1" smtClean="0">
                <a:latin typeface="Times New Roman" pitchFamily="18" charset="0"/>
                <a:cs typeface="Times New Roman" pitchFamily="18" charset="0"/>
              </a:rPr>
              <a:t>ви´дели</a:t>
            </a:r>
            <a:r>
              <a:rPr lang="ru-RU" sz="2800" b="1" dirty="0" smtClean="0">
                <a:latin typeface="Times New Roman" pitchFamily="18" charset="0"/>
                <a:cs typeface="Times New Roman" pitchFamily="18" charset="0"/>
              </a:rPr>
              <a:t> </a:t>
            </a:r>
            <a:r>
              <a:rPr lang="ru-RU" sz="2800" i="1" dirty="0" smtClean="0">
                <a:latin typeface="Times New Roman" pitchFamily="18" charset="0"/>
                <a:cs typeface="Times New Roman" pitchFamily="18" charset="0"/>
              </a:rPr>
              <a:t>кого — </a:t>
            </a:r>
            <a:r>
              <a:rPr lang="ru-RU" sz="2800" dirty="0" smtClean="0">
                <a:latin typeface="Times New Roman" pitchFamily="18" charset="0"/>
                <a:cs typeface="Times New Roman" pitchFamily="18" charset="0"/>
              </a:rPr>
              <a:t>о ком-л. внезапно и бесследно исчезнувшем.</a:t>
            </a:r>
          </a:p>
          <a:p>
            <a:endParaRPr lang="ru-RU" dirty="0"/>
          </a:p>
        </p:txBody>
      </p:sp>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212</TotalTime>
  <Words>595</Words>
  <Application>Microsoft Office PowerPoint</Application>
  <PresentationFormat>Экран (4:3)</PresentationFormat>
  <Paragraphs>93</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Adobe Kaiti Std R</vt:lpstr>
      <vt:lpstr>Franklin Gothic Book</vt:lpstr>
      <vt:lpstr>Franklin Gothic Medium</vt:lpstr>
      <vt:lpstr>Times New Roman</vt:lpstr>
      <vt:lpstr>Wingdings 2</vt:lpstr>
      <vt:lpstr>Трек</vt:lpstr>
      <vt:lpstr> Типы словарей</vt:lpstr>
      <vt:lpstr>Презентация PowerPoint</vt:lpstr>
      <vt:lpstr>    виды Лингвистических словарей</vt:lpstr>
      <vt:lpstr>            Этимологический словарь</vt:lpstr>
      <vt:lpstr> Этимологический словарь  А.Г.     Преображенского: </vt:lpstr>
      <vt:lpstr>          Орфографический словарь </vt:lpstr>
      <vt:lpstr>         Орфоэпический словарь </vt:lpstr>
      <vt:lpstr>          Фразеологический словарь </vt:lpstr>
      <vt:lpstr>Пример Словарной статьи из Фразеологического словаря А.Н. ТИХОНОВА:</vt:lpstr>
      <vt:lpstr>             Словарь антонимов </vt:lpstr>
      <vt:lpstr>              Словарь омонимов </vt:lpstr>
      <vt:lpstr>           Словарь паронимов</vt:lpstr>
      <vt:lpstr>    Словарь иностранных слов</vt:lpstr>
      <vt:lpstr>              Толковый словарь </vt:lpstr>
      <vt:lpstr>     Топонимический словарь</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Типы словарей</dc:title>
  <dc:creator>User</dc:creator>
  <cp:lastModifiedBy>Пользователь</cp:lastModifiedBy>
  <cp:revision>38</cp:revision>
  <dcterms:created xsi:type="dcterms:W3CDTF">2014-12-02T15:48:21Z</dcterms:created>
  <dcterms:modified xsi:type="dcterms:W3CDTF">2019-05-09T20:23:54Z</dcterms:modified>
</cp:coreProperties>
</file>