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70" r:id="rId13"/>
    <p:sldId id="272" r:id="rId14"/>
    <p:sldId id="273" r:id="rId15"/>
    <p:sldId id="274" r:id="rId16"/>
    <p:sldId id="275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9" autoAdjust="0"/>
    <p:restoredTop sz="94660"/>
  </p:normalViewPr>
  <p:slideViewPr>
    <p:cSldViewPr>
      <p:cViewPr>
        <p:scale>
          <a:sx n="60" d="100"/>
          <a:sy n="60" d="100"/>
        </p:scale>
        <p:origin x="-154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-4000" contrast="5000"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971600" y="-243408"/>
            <a:ext cx="7344816" cy="908720"/>
          </a:xfrm>
          <a:prstGeom prst="rect">
            <a:avLst/>
          </a:prstGeom>
          <a:noFill/>
          <a:ln w="571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7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22 ноября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67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692696"/>
            <a:ext cx="8748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День Словарей и Энциклопедий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683568" y="5380672"/>
            <a:ext cx="7740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869160"/>
            <a:ext cx="8748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Библиотечный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6"/>
          <p:cNvSpPr txBox="1">
            <a:spLocks/>
          </p:cNvSpPr>
          <p:nvPr/>
        </p:nvSpPr>
        <p:spPr>
          <a:xfrm>
            <a:off x="-468560" y="548681"/>
            <a:ext cx="105156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Что такое СЛОВАРЬ?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5013179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Словарь</a:t>
            </a: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― книга, информация в которой упорядочена </a:t>
            </a:r>
            <a:r>
              <a:rPr lang="ru-RU" sz="28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</a:t>
            </a: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помощью разбивки на небольшие статьи, отсортированные по названию или тематике. </a:t>
            </a:r>
            <a:endParaRPr lang="ru-RU" dirty="0"/>
          </a:p>
        </p:txBody>
      </p:sp>
      <p:pic>
        <p:nvPicPr>
          <p:cNvPr id="23556" name="Picture 4" descr="http://demo.herothemes.com/helpguru/wp-content/uploads/sites/21/cache/2014/07/bigstock-Old-books-on-a-wooden-shelf-N-46537213_jp_/26350579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5688632" cy="3504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6"/>
          <p:cNvSpPr txBox="1">
            <a:spLocks/>
          </p:cNvSpPr>
          <p:nvPr/>
        </p:nvSpPr>
        <p:spPr>
          <a:xfrm>
            <a:off x="0" y="548680"/>
            <a:ext cx="961256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Классификация словарных изданий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564904"/>
            <a:ext cx="86409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Виды словарей</a:t>
            </a:r>
          </a:p>
          <a:p>
            <a:pPr lvl="0" algn="ctr"/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pPr lvl="0" algn="ctr"/>
            <a:r>
              <a:rPr lang="ru-RU" sz="2800" b="1" i="1" dirty="0">
                <a:latin typeface="Times New Roman" pitchFamily="18" charset="0"/>
              </a:rPr>
              <a:t>   </a:t>
            </a:r>
            <a:r>
              <a:rPr lang="ru-RU" sz="2800" b="1" i="1" dirty="0" smtClean="0">
                <a:latin typeface="Times New Roman" pitchFamily="18" charset="0"/>
              </a:rPr>
              <a:t>    </a:t>
            </a:r>
            <a:endParaRPr lang="ru-RU" sz="2800" b="1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pPr lvl="0" algn="ctr"/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     </a:t>
            </a:r>
          </a:p>
          <a:p>
            <a:pPr lvl="0"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35699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Энциклопедические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(энциклопедии)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словари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3356992"/>
            <a:ext cx="4248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Лингвистические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(филологические)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словари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537321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Универсальные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Отраслевые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3968" y="544522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Одноязычные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Двуязычные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483768" y="4365104"/>
            <a:ext cx="720080" cy="86409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300192" y="4365104"/>
            <a:ext cx="720080" cy="86409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602" name="Picture 2" descr="http://www.freeiconspng.com/uploads/book-stack-png-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196752"/>
            <a:ext cx="230425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949" y="232476"/>
            <a:ext cx="8427531" cy="1142271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филологических словарей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79912" y="5301208"/>
            <a:ext cx="4968552" cy="1015663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indent="363538" algn="just"/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Включаются слова</a:t>
            </a:r>
            <a:r>
              <a:rPr lang="ru-RU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при написании, произношении, склонении или спряжении которых могут возникнуть трудности</a:t>
            </a: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6626" name="Picture 2" descr="http://russiakniga.com/images/books/00024751/0002475107.jpg"/>
          <p:cNvPicPr>
            <a:picLocks noChangeAspect="1" noChangeArrowheads="1"/>
          </p:cNvPicPr>
          <p:nvPr/>
        </p:nvPicPr>
        <p:blipFill>
          <a:blip r:embed="rId2" cstate="print"/>
          <a:srcRect b="31"/>
          <a:stretch>
            <a:fillRect/>
          </a:stretch>
        </p:blipFill>
        <p:spPr bwMode="auto">
          <a:xfrm>
            <a:off x="899592" y="1556792"/>
            <a:ext cx="2573996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26630" name="Picture 6" descr="http://www.char.ru/books/1362225_Svyshe_100000_slov_grammaticheskaya_informaciya_trudnye_sluchai_Orfograficheskij_slovar_russkogo_yazy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3944" y="1556792"/>
            <a:ext cx="2481644" cy="35085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323528" y="5589240"/>
            <a:ext cx="3168352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Разъясняет </a:t>
            </a:r>
            <a:r>
              <a:rPr lang="ru-RU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значение слова</a:t>
            </a: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7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s4-goods.ozstatic.by/1000/457/543/10/10543457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24744"/>
            <a:ext cx="3096344" cy="40407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39552" y="5589240"/>
            <a:ext cx="3960440" cy="707886"/>
          </a:xfrm>
          <a:prstGeom prst="rect">
            <a:avLst/>
          </a:prstGeom>
          <a:noFill/>
          <a:ln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Объясняет значение </a:t>
            </a:r>
            <a:r>
              <a:rPr lang="ru-RU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происхождение словосочетаний</a:t>
            </a: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" name="Picture 8" descr="http://i1.rozetka.ua/goods/1535406/8332080_images_15354067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268760"/>
            <a:ext cx="2880320" cy="39223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788024" y="5733256"/>
            <a:ext cx="3876020" cy="400110"/>
          </a:xfrm>
          <a:prstGeom prst="rect">
            <a:avLst/>
          </a:prstGeom>
          <a:noFill/>
          <a:ln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Объясняет происхождение слов</a:t>
            </a:r>
            <a:endParaRPr lang="ru-RU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540568" y="548681"/>
            <a:ext cx="105156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СПРАВОЧНИКИ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437112"/>
            <a:ext cx="83884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7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Издания, в содержащие сведения научного, производственного и прикладного характера по определенному вопросу</a:t>
            </a:r>
            <a:r>
              <a:rPr lang="ru-RU" sz="270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располагающиеся </a:t>
            </a:r>
            <a:r>
              <a:rPr lang="ru-RU" sz="27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алфавитном, систематическом, хронологическом порядке.</a:t>
            </a:r>
          </a:p>
        </p:txBody>
      </p:sp>
      <p:pic>
        <p:nvPicPr>
          <p:cNvPr id="28674" name="Picture 2" descr="http://rostokino.mos.ru/upload/medialibrary/afd/biblioteka-3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84784"/>
            <a:ext cx="5548019" cy="27089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economymarket.ru/uploads/store/product/1081116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7544" y="1340768"/>
            <a:ext cx="2838233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30724" name="Picture 4" descr="http://magstores.ru/thumbs/10498_0_Uchebniki-feniks.jpeg"/>
          <p:cNvPicPr>
            <a:picLocks noChangeAspect="1" noChangeArrowheads="1"/>
          </p:cNvPicPr>
          <p:nvPr/>
        </p:nvPicPr>
        <p:blipFill>
          <a:blip r:embed="rId3" cstate="print"/>
          <a:srcRect r="69"/>
          <a:stretch>
            <a:fillRect/>
          </a:stretch>
        </p:blipFill>
        <p:spPr bwMode="auto">
          <a:xfrm>
            <a:off x="3491880" y="1412776"/>
            <a:ext cx="2661165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30726" name="Picture 6" descr="http://www.profession-online.ru/content/images/%D0%9F%D0%B8%D0%92%2020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412776"/>
            <a:ext cx="2429995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4949" y="232476"/>
            <a:ext cx="8427531" cy="1142271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Ключ</a:t>
            </a:r>
            <a:endParaRPr kumimoji="0" lang="ru-RU" sz="48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052736"/>
            <a:ext cx="849694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 – это алфавитно-предметный указатель, алфавитный указатель или алфавит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indent="361950"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Правила работы с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ключом</a:t>
            </a:r>
          </a:p>
          <a:p>
            <a:pPr indent="361950" algn="ctr"/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73038" indent="361950" algn="just">
              <a:buFont typeface="Times New Roman" pitchFamily="18" charset="0"/>
              <a:buChar char="―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Сформулировать вопрос;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73038" indent="361950" algn="just">
              <a:buFont typeface="Times New Roman" pitchFamily="18" charset="0"/>
              <a:buChar char="―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определить его тему;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73038" indent="361950" algn="just">
              <a:buFont typeface="Times New Roman" pitchFamily="18" charset="0"/>
              <a:buChar char="―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подобрать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КЛЮЧЕВОЕ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(или главное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слово, определяющее суть темы-запроса;</a:t>
            </a:r>
          </a:p>
          <a:p>
            <a:pPr marL="173038" indent="361950" algn="just">
              <a:buFont typeface="Times New Roman" pitchFamily="18" charset="0"/>
              <a:buChar char="―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найти соответствующее справочное издание;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73038" indent="361950" algn="just">
              <a:buFont typeface="Times New Roman" pitchFamily="18" charset="0"/>
              <a:buChar char="―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найти ключ и отыскать ключевое слово по алфавиту;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73038" indent="361950" algn="just">
              <a:buFont typeface="Times New Roman" pitchFamily="18" charset="0"/>
              <a:buChar char="―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открыть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рекомендованную страницу.</a:t>
            </a:r>
          </a:p>
          <a:p>
            <a:endParaRPr lang="ru-RU" dirty="0"/>
          </a:p>
        </p:txBody>
      </p:sp>
      <p:pic>
        <p:nvPicPr>
          <p:cNvPr id="31746" name="Picture 2" descr="https://www.shareicon.net/download/2016/02/24/307737_key_128x1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132856"/>
            <a:ext cx="1368152" cy="1368153"/>
          </a:xfrm>
          <a:prstGeom prst="rect">
            <a:avLst/>
          </a:prstGeom>
          <a:noFill/>
        </p:spPr>
      </p:pic>
      <p:pic>
        <p:nvPicPr>
          <p:cNvPr id="31748" name="Picture 4" descr="https://cdn4.iconfinder.com/data/icons/education-volume-2-2/48/144-5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060848"/>
            <a:ext cx="1844824" cy="184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933056"/>
            <a:ext cx="806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Составление словарей, энциклопедий и справочников – долгий и кропотливый труд. </a:t>
            </a:r>
          </a:p>
          <a:p>
            <a:pPr indent="361950" algn="just"/>
            <a:endParaRPr lang="ru-RU" sz="2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361950" algn="just"/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 чтении словарей , расширяется словарный запас. Поэтому стоит почаще заглядывать в словарь и не стесняться спрашивать значения непонятных вам слов.</a:t>
            </a:r>
          </a:p>
          <a:p>
            <a:pPr indent="361950" algn="just"/>
            <a:endParaRPr lang="ru-RU" sz="27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endParaRPr lang="ru-RU" sz="27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4949" y="232476"/>
            <a:ext cx="8427531" cy="1142271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Заключение</a:t>
            </a:r>
            <a:endParaRPr kumimoji="0" lang="ru-RU" sz="48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33794" name="Picture 2" descr="http://lux.fm/resources/img/gallery/news/3118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24744"/>
            <a:ext cx="4104456" cy="27045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5780783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22 ноября </a:t>
            </a:r>
            <a:r>
              <a:rPr lang="ru-RU" sz="3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День Словарей и </a:t>
            </a:r>
            <a:r>
              <a:rPr lang="ru-RU" sz="3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Энциклопедий</a:t>
            </a:r>
            <a:endParaRPr lang="ru-RU" sz="3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058" name="Picture 10" descr="https://hoojobs.com/blog/wp-content/uploads/2013/11/o-STACK-OF-BOOKS-facebook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7416824" cy="480053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67544" y="3789040"/>
            <a:ext cx="8136904" cy="280831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61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Впервые идея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Дня словарей и энциклопедий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была озвучена в 2007 году Михаилом Эпштейном, профессором русской литературы университета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Эмори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(США), членом Российского Пен-клуба и Академии российской современной словесности (АРСС).</a:t>
            </a:r>
          </a:p>
        </p:txBody>
      </p:sp>
      <p:pic>
        <p:nvPicPr>
          <p:cNvPr id="17410" name="Picture 2" descr="http://www.russiangap.com/wp-content/uploads/2015/07/epst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20689"/>
            <a:ext cx="5329632" cy="35010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869162"/>
            <a:ext cx="8136904" cy="151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1950" algn="just">
              <a:spcBef>
                <a:spcPct val="20000"/>
              </a:spcBef>
              <a:defRPr/>
            </a:pPr>
            <a:endParaRPr lang="ru-RU" dirty="0" smtClean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61950" algn="just">
              <a:spcBef>
                <a:spcPct val="20000"/>
              </a:spcBef>
              <a:defRPr/>
            </a:pPr>
            <a:endParaRPr lang="ru-RU" dirty="0" smtClean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61950" algn="just">
              <a:spcBef>
                <a:spcPct val="2000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2010 году состоялось первое празднование Дня словарей и энциклопедий.</a:t>
            </a:r>
          </a:p>
        </p:txBody>
      </p:sp>
      <p:pic>
        <p:nvPicPr>
          <p:cNvPr id="15362" name="Picture 2" descr="https://u.livelib.ru/reader/Devilla/r/tpia409y/tpia409y-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4"/>
            <a:ext cx="3816424" cy="30027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364" name="Picture 4" descr="http://angliya.com/wp-content/uploads/2015/04/10632885_921243637897649_435416618473470119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76673"/>
            <a:ext cx="3528392" cy="48727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872568"/>
            <a:ext cx="867645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Словарь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это вся вселенная в алфавитном порядке!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хорошенько подумать, словарь - это книга книг. Он включает в себя все другие книги, нужно лишь извлечь их из неё.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А.Франс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lib.com.ua/wp-content/uploads/2016/04/45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7" y="476673"/>
            <a:ext cx="4099833" cy="39604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437115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22 ноября </a:t>
            </a:r>
            <a:r>
              <a:rPr lang="ru-RU" sz="3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</a:t>
            </a:r>
            <a:r>
              <a:rPr lang="ru-RU" sz="3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день рождения В.И.Даля</a:t>
            </a:r>
            <a:endParaRPr lang="ru-RU" sz="3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085187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Владимир Иванович Даль </a:t>
            </a:r>
            <a:b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(русский писатель, этнограф, лексикограф, врач </a:t>
            </a:r>
            <a:b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(22.11.1801-22.09.1872)</a:t>
            </a:r>
          </a:p>
        </p:txBody>
      </p:sp>
      <p:pic>
        <p:nvPicPr>
          <p:cNvPr id="19458" name="Picture 2" descr="http://www.ruslug.ru/wp-content/uploads/2012/12/d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3"/>
            <a:ext cx="3600400" cy="38831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9460" name="Picture 4" descr="http://e-times.info/wp-content/uploads/2015/11/D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5" y="548680"/>
            <a:ext cx="3744415" cy="38884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1260648" y="5461782"/>
            <a:ext cx="11484244" cy="13962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Энциклопедия широкой народной жизни </a:t>
            </a:r>
            <a:r>
              <a:rPr lang="ru-RU" sz="2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(Основной труд всей жизни В.И. Даля)</a:t>
            </a:r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5" y="836712"/>
            <a:ext cx="3168351" cy="4320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1340767"/>
            <a:ext cx="3657244" cy="37793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924944"/>
            <a:ext cx="86006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Times New Roman" pitchFamily="18" charset="0"/>
              <a:buChar char="―"/>
            </a:pP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энциклопедии;</a:t>
            </a:r>
            <a:endParaRPr lang="ru-RU" sz="2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61950" indent="-361950">
              <a:buFont typeface="Times New Roman" pitchFamily="18" charset="0"/>
              <a:buChar char="―"/>
            </a:pPr>
            <a:r>
              <a:rPr lang="ru-RU" sz="2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словари;</a:t>
            </a:r>
            <a:endParaRPr lang="ru-RU" sz="2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61950" indent="-361950">
              <a:buFont typeface="Times New Roman" pitchFamily="18" charset="0"/>
              <a:buChar char="―"/>
            </a:pPr>
            <a:r>
              <a:rPr lang="ru-RU" sz="2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справочники;</a:t>
            </a:r>
            <a:endParaRPr lang="ru-RU" sz="2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61950" indent="-361950">
              <a:buFont typeface="Times New Roman" pitchFamily="18" charset="0"/>
              <a:buChar char="―"/>
            </a:pPr>
            <a:r>
              <a:rPr lang="ru-RU" sz="2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другие  </a:t>
            </a:r>
            <a:r>
              <a:rPr lang="ru-RU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справочные издания</a:t>
            </a:r>
          </a:p>
          <a:p>
            <a:pPr indent="361950"/>
            <a:endParaRPr lang="ru-RU" sz="2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361950" algn="just"/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Справочный фонд одержит </a:t>
            </a: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краткую и точную информацию о предметах и явлениях.</a:t>
            </a:r>
          </a:p>
          <a:p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-540568" y="548680"/>
            <a:ext cx="10284417" cy="10374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Справочный фонд библиотеки</a:t>
            </a:r>
            <a:endParaRPr kumimoji="0" lang="ru-RU" sz="48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0482" name="Picture 2" descr="https://storage.googleapis.com/multi-static-content/previews/artage-io-thumb-f8a4ed11496dc38dda03b2cc5def103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3" y="1340769"/>
            <a:ext cx="3878347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540568" y="548681"/>
            <a:ext cx="105156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ЭНЦИКЛОПЕДИИ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988841"/>
            <a:ext cx="864096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1" hangingPunct="1">
              <a:spcBef>
                <a:spcPct val="20000"/>
              </a:spcBef>
              <a:buClr>
                <a:srgbClr val="666699"/>
              </a:buClr>
              <a:buSzPct val="85000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[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</a:rPr>
              <a:t>франц.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</a:rPr>
              <a:t>Encyclopedie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</a:rPr>
              <a:t> &lt;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</a:rPr>
              <a:t>греч.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</a:rPr>
              <a:t>enkuklopaideia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</a:rPr>
              <a:t> -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круг знаний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</a:rPr>
              <a:t>]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</a:endParaRPr>
          </a:p>
          <a:p>
            <a:pPr lvl="0" algn="ctr"/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справочное издание, в котором содержится научная или научно-популярная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информация</a:t>
            </a:r>
          </a:p>
          <a:p>
            <a:pPr lvl="0" algn="ctr"/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pPr lvl="0" algn="ctr"/>
            <a:r>
              <a:rPr lang="ru-RU" sz="2800" b="1" i="1" dirty="0">
                <a:latin typeface="Times New Roman" pitchFamily="18" charset="0"/>
              </a:rPr>
              <a:t>   </a:t>
            </a:r>
            <a:r>
              <a:rPr lang="ru-RU" sz="2800" b="1" i="1" dirty="0" smtClean="0">
                <a:latin typeface="Times New Roman" pitchFamily="18" charset="0"/>
              </a:rPr>
              <a:t>    </a:t>
            </a:r>
            <a:r>
              <a:rPr lang="ru-RU" sz="2400" b="1" i="1" dirty="0" smtClean="0">
                <a:latin typeface="Times New Roman" pitchFamily="18" charset="0"/>
              </a:rPr>
              <a:t>по </a:t>
            </a:r>
            <a:r>
              <a:rPr lang="ru-RU" sz="2400" b="1" i="1" dirty="0">
                <a:latin typeface="Times New Roman" pitchFamily="18" charset="0"/>
              </a:rPr>
              <a:t>всем отраслям              по отдельным отраслям</a:t>
            </a:r>
            <a:endParaRPr lang="ru-RU" sz="2000" b="1" i="1" dirty="0">
              <a:latin typeface="Times New Roman" pitchFamily="18" charset="0"/>
            </a:endParaRPr>
          </a:p>
          <a:p>
            <a:pPr lvl="0" algn="ctr"/>
            <a:r>
              <a:rPr lang="ru-RU" sz="2400" b="1" i="1" dirty="0" smtClean="0">
                <a:latin typeface="Times New Roman" pitchFamily="18" charset="0"/>
              </a:rPr>
              <a:t>знаний                                        </a:t>
            </a:r>
            <a:r>
              <a:rPr lang="ru-RU" sz="2400" b="1" i="1" dirty="0" err="1" smtClean="0">
                <a:latin typeface="Times New Roman" pitchFamily="18" charset="0"/>
              </a:rPr>
              <a:t>знаний</a:t>
            </a:r>
            <a:endParaRPr lang="ru-RU" sz="2400" b="1" i="1" dirty="0">
              <a:latin typeface="Times New Roman" pitchFamily="18" charset="0"/>
            </a:endParaRPr>
          </a:p>
          <a:p>
            <a:pPr lvl="0" algn="ctr"/>
            <a:r>
              <a:rPr lang="ru-RU" sz="2800" b="1" i="1" dirty="0">
                <a:latin typeface="Times New Roman" pitchFamily="18" charset="0"/>
              </a:rPr>
              <a:t>     </a:t>
            </a:r>
            <a:endParaRPr lang="ru-RU" sz="2800" b="1" i="1" dirty="0" smtClean="0">
              <a:latin typeface="Times New Roman" pitchFamily="18" charset="0"/>
            </a:endParaRPr>
          </a:p>
          <a:p>
            <a:pPr lvl="0" algn="ctr"/>
            <a:endParaRPr lang="ru-RU" sz="2800" b="1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pPr lvl="0" algn="ctr"/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     универсальные                  отраслевые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pPr lvl="0" algn="ctr"/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  энциклопедии                 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энциклопедии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  <a:p>
            <a:pPr algn="ctr"/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195736" y="4509120"/>
            <a:ext cx="720080" cy="86409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228184" y="4581128"/>
            <a:ext cx="720080" cy="86409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370</Words>
  <Application>Microsoft Office PowerPoint</Application>
  <PresentationFormat>Экран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филологических словарей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Эдуардовна</dc:creator>
  <cp:lastModifiedBy>MBL</cp:lastModifiedBy>
  <cp:revision>40</cp:revision>
  <dcterms:created xsi:type="dcterms:W3CDTF">2017-06-29T10:14:54Z</dcterms:created>
  <dcterms:modified xsi:type="dcterms:W3CDTF">2020-11-15T11:46:59Z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984822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