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292" r:id="rId3"/>
    <p:sldId id="257" r:id="rId4"/>
    <p:sldId id="270" r:id="rId5"/>
    <p:sldId id="258" r:id="rId6"/>
    <p:sldId id="289" r:id="rId7"/>
    <p:sldId id="259" r:id="rId8"/>
    <p:sldId id="288" r:id="rId9"/>
    <p:sldId id="260" r:id="rId10"/>
    <p:sldId id="287" r:id="rId11"/>
    <p:sldId id="261" r:id="rId12"/>
    <p:sldId id="286" r:id="rId13"/>
    <p:sldId id="262" r:id="rId14"/>
    <p:sldId id="285" r:id="rId15"/>
    <p:sldId id="264" r:id="rId16"/>
    <p:sldId id="284" r:id="rId17"/>
    <p:sldId id="265" r:id="rId18"/>
    <p:sldId id="283" r:id="rId19"/>
    <p:sldId id="266" r:id="rId20"/>
    <p:sldId id="282" r:id="rId21"/>
    <p:sldId id="267" r:id="rId22"/>
    <p:sldId id="281" r:id="rId23"/>
    <p:sldId id="268" r:id="rId24"/>
    <p:sldId id="280" r:id="rId25"/>
    <p:sldId id="293" r:id="rId26"/>
    <p:sldId id="294" r:id="rId27"/>
    <p:sldId id="295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335"/>
    <a:srgbClr val="FDFCC4"/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9" autoAdjust="0"/>
  </p:normalViewPr>
  <p:slideViewPr>
    <p:cSldViewPr>
      <p:cViewPr varScale="1">
        <p:scale>
          <a:sx n="91" d="100"/>
          <a:sy n="91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C858C-54AA-488E-8D03-74AF9715774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1C0EF-3DFC-4BF0-A7C9-370B7DD4C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1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C0EF-3DFC-4BF0-A7C9-370B7DD4C6A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0DE21A-D7A1-4D2F-96AD-B44997D2FDA6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1EFB83-E1D4-4A54-BCEA-160233C9D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00_%D0%B3%D0%BE%D0%B4" TargetMode="External"/><Relationship Id="rId13" Type="http://schemas.openxmlformats.org/officeDocument/2006/relationships/hyperlink" Target="https://ru.wikipedia.org/wiki/%D0%9C%D0%B0%D1%80%D1%88%D0%B0%D0%BB" TargetMode="External"/><Relationship Id="rId18" Type="http://schemas.openxmlformats.org/officeDocument/2006/relationships/image" Target="../media/image4.jpeg"/><Relationship Id="rId3" Type="http://schemas.openxmlformats.org/officeDocument/2006/relationships/hyperlink" Target="https://ru.wikipedia.org/wiki/%D0%A1%D0%BF%D0%B8%D1%81%D0%BE%D0%BA_%D0%BA%D0%BD%D1%8F%D0%B6%D0%B5%D1%81%D0%BA%D0%B8%D1%85_%D1%80%D0%BE%D0%B4%D0%BE%D0%B2_%D0%A0%D0%BE%D1%81%D1%81%D0%B8%D0%B8" TargetMode="External"/><Relationship Id="rId7" Type="http://schemas.openxmlformats.org/officeDocument/2006/relationships/hyperlink" Target="https://ru.wikipedia.org/wiki/18_%D0%BC%D0%B0%D1%8F" TargetMode="External"/><Relationship Id="rId12" Type="http://schemas.openxmlformats.org/officeDocument/2006/relationships/hyperlink" Target="https://ru.wikipedia.org/wiki/%D0%93%D0%B5%D0%BD%D0%B5%D1%80%D0%B0%D0%BB-%D1%84%D0%B5%D0%BB%D1%8C%D0%B4%D0%BC%D0%B0%D1%80%D1%88%D0%B0%D0%BB_(%D0%90%D0%B2%D1%81%D1%82%D1%80%D0%B8%D1%8F)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ru.wikipedia.org/wiki/%D0%A1%D0%BF%D0%B8%D1%81%D0%BE%D0%BA_%D0%B3%D1%80%D0%B0%D1%84%D1%81%D0%BA%D0%B8%D1%85_%D1%80%D0%BE%D0%B4%D0%BE%D0%B2_%D0%A0%D0%BE%D1%81%D1%81%D0%B8%D0%B9%D1%81%D0%BA%D0%BE%D0%B9_%D0%B8%D0%BC%D0%BF%D0%B5%D1%80%D0%B8%D0%B8" TargetMode="External"/><Relationship Id="rId16" Type="http://schemas.openxmlformats.org/officeDocument/2006/relationships/hyperlink" Target="https://ru.wikipedia.org/wiki/%D0%9F%D1%80%D1%83%D1%81%D1%81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1%83%D0%B2%D0%BE%D1%80%D0%BE%D0%B2,_%D0%90%D0%BB%D0%B5%D0%BA%D1%81%D0%B0%D0%BD%D0%B4%D1%80_%D0%92%D0%B0%D1%81%D0%B8%D0%BB%D1%8C%D0%B5%D0%B2%D0%B8%D1%87#cite_note-1" TargetMode="External"/><Relationship Id="rId11" Type="http://schemas.openxmlformats.org/officeDocument/2006/relationships/hyperlink" Target="https://ru.wikipedia.org/wiki/%D0%93%D0%B5%D0%BD%D0%B5%D1%80%D0%B0%D0%BB-%D1%84%D0%B5%D0%BB%D1%8C%D0%B4%D0%BC%D0%B0%D1%80%D1%88%D0%B0%D0%BB" TargetMode="External"/><Relationship Id="rId5" Type="http://schemas.openxmlformats.org/officeDocument/2006/relationships/hyperlink" Target="https://ru.wikipedia.org/wiki/1730_%D0%B3%D0%BE%D0%B4" TargetMode="External"/><Relationship Id="rId15" Type="http://schemas.openxmlformats.org/officeDocument/2006/relationships/hyperlink" Target="https://ru.wikipedia.org/wiki/%D0%9F%D0%BE%D1%87%D1%91%D1%82%D0%BD%D1%8B%D0%B5_%D0%BF%D1%80%D0%BE%D0%B7%D0%B2%D0%B0%D0%BD%D0%B8%D1%8F_%D0%B2_%D0%A0%D0%BE%D1%81%D1%81%D0%B8%D0%B8" TargetMode="External"/><Relationship Id="rId10" Type="http://schemas.openxmlformats.org/officeDocument/2006/relationships/hyperlink" Target="https://ru.wikipedia.org/wiki/%D0%93%D0%B5%D0%BD%D0%B5%D1%80%D0%B0%D0%BB%D0%B8%D1%81%D1%81%D0%B8%D0%BC%D1%83%D1%81" TargetMode="External"/><Relationship Id="rId4" Type="http://schemas.openxmlformats.org/officeDocument/2006/relationships/hyperlink" Target="https://ru.wikipedia.org/wiki/24_%D0%BD%D0%BE%D1%8F%D0%B1%D1%80%D1%8F" TargetMode="External"/><Relationship Id="rId9" Type="http://schemas.openxmlformats.org/officeDocument/2006/relationships/hyperlink" Target="https://ru.wikipedia.org/wiki/%D0%9F%D0%BE%D0%BB%D0%BA%D0%BE%D0%B2%D0%BE%D0%B4%D0%B5%D1%86" TargetMode="External"/><Relationship Id="rId14" Type="http://schemas.openxmlformats.org/officeDocument/2006/relationships/hyperlink" Target="https://ru.wikipedia.org/wiki/%D0%A1%D0%B0%D1%80%D0%B4%D0%B8%D0%BD%D1%81%D0%BA%D0%BE%D0%B5_%D0%BA%D0%BE%D1%80%D0%BE%D0%BB%D0%B5%D0%B2%D1%81%D1%82%D0%B2%D0%B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3" Type="http://schemas.openxmlformats.org/officeDocument/2006/relationships/hyperlink" Target="https://ru.wikipedia.org/wiki/1943_%D0%B3%D0%BE%D0%B4" TargetMode="External"/><Relationship Id="rId18" Type="http://schemas.openxmlformats.org/officeDocument/2006/relationships/hyperlink" Target="https://ru.wikipedia.org/wiki/1953_%D0%B3%D0%BE%D0%B4" TargetMode="External"/><Relationship Id="rId3" Type="http://schemas.openxmlformats.org/officeDocument/2006/relationships/hyperlink" Target="https://ru.wikipedia.org/wiki/%D0%93%D0%BE%D1%81%D1%83%D0%B4%D0%B0%D1%80%D1%81%D1%82%D0%B2%D0%B5%D0%BD%D0%BD%D1%8B%D0%B9_%D0%BC%D0%B5%D0%BC%D0%BE%D1%80%D0%B8%D0%B0%D0%BB%D1%8C%D0%BD%D1%8B%D0%B9_%D0%BC%D1%83%D0%B7%D0%B5%D0%B9_%D0%90._%D0%92._%D0%A1%D1%83%D0%B2%D0%BE%D1%80%D0%BE%D0%B2%D0%B0" TargetMode="External"/><Relationship Id="rId21" Type="http://schemas.openxmlformats.org/officeDocument/2006/relationships/hyperlink" Target="https://ru.wikipedia.org/wiki/%D0%A0%D0%BE%D1%81%D1%81%D0%B8%D0%B9%D1%81%D0%BA%D0%BE%D0%B5_%D0%B2%D0%BE%D0%B5%D0%BD%D0%BD%D0%BE-%D0%B8%D1%81%D1%82%D0%BE%D1%80%D0%B8%D1%87%D0%B5%D1%81%D0%BA%D0%BE%D0%B5_%D0%BE%D0%B1%D1%89%D0%B5%D1%81%D1%82%D0%B2%D0%BE_(%D0%A0%D0%BE%D1%81%D1%81%D0%B8%D0%B9%D1%81%D0%BA%D0%B0%D1%8F_%D0%A4%D0%B5%D0%B4%D0%B5%D1%80%D0%B0%D1%86%D0%B8%D1%8F)" TargetMode="External"/><Relationship Id="rId7" Type="http://schemas.openxmlformats.org/officeDocument/2006/relationships/hyperlink" Target="https://ru.wikipedia.org/wiki/%D0%A3%D0%BB%D0%B8%D1%86%D0%B0_%D0%A1%D1%83%D0%B2%D0%BE%D1%80%D0%BE%D0%B2%D0%B0" TargetMode="External"/><Relationship Id="rId12" Type="http://schemas.openxmlformats.org/officeDocument/2006/relationships/hyperlink" Target="https://ru.wikipedia.org/wiki/21_%D0%B0%D0%B2%D0%B3%D1%83%D1%81%D1%82%D0%B0" TargetMode="External"/><Relationship Id="rId17" Type="http://schemas.openxmlformats.org/officeDocument/2006/relationships/hyperlink" Target="https://ru.wikipedia.org/wiki/%D0%90%D0%BB%D0%B5%D0%BA%D1%81%D0%B0%D0%BD%D0%B4%D1%80_%D0%A1%D1%83%D0%B2%D0%BE%D1%80%D0%BE%D0%B2_(%D0%BA%D1%80%D0%B5%D0%B9%D1%81%D0%B5%D1%80)" TargetMode="External"/><Relationship Id="rId2" Type="http://schemas.openxmlformats.org/officeDocument/2006/relationships/hyperlink" Target="https://ru.wikipedia.org/wiki/%D0%A1%D1%83%D0%B2%D0%BE%D1%80%D0%BE%D0%B2,_%D0%90%D0%BB%D0%B5%D0%BA%D1%81%D0%B0%D0%BD%D0%B4%D1%80_%D0%92%D0%B0%D1%81%D0%B8%D0%BB%D1%8C%D0%B5%D0%B2%D0%B8%D1%87" TargetMode="External"/><Relationship Id="rId16" Type="http://schemas.openxmlformats.org/officeDocument/2006/relationships/hyperlink" Target="https://ru.wikipedia.org/wiki/1904_%D0%B3%D0%BE%D0%B4" TargetMode="External"/><Relationship Id="rId20" Type="http://schemas.openxmlformats.org/officeDocument/2006/relationships/hyperlink" Target="https://ru.wikipedia.org/wiki/2014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B%D0%BE%D1%89%D0%B0%D0%B4%D1%8C_%D0%A1%D1%83%D0%B2%D0%BE%D1%80%D0%BE%D0%B2%D0%B0" TargetMode="External"/><Relationship Id="rId11" Type="http://schemas.openxmlformats.org/officeDocument/2006/relationships/hyperlink" Target="https://ru.wikipedia.org/wiki/%D0%9E%D1%80%D0%B4%D0%B5%D0%BD_%D0%A1%D1%83%D0%B2%D0%BE%D1%80%D0%BE%D0%B2%D0%B0" TargetMode="External"/><Relationship Id="rId24" Type="http://schemas.openxmlformats.org/officeDocument/2006/relationships/image" Target="../media/image85.jpg"/><Relationship Id="rId5" Type="http://schemas.openxmlformats.org/officeDocument/2006/relationships/hyperlink" Target="https://ru.wikipedia.org/wiki/(2489)_%D0%A1%D1%83%D0%B2%D0%BE%D1%80%D0%BE%D0%B2" TargetMode="External"/><Relationship Id="rId15" Type="http://schemas.openxmlformats.org/officeDocument/2006/relationships/hyperlink" Target="https://ru.wikipedia.org/wiki/%D0%9A%D0%BD%D1%8F%D0%B7%D1%8C_%D0%A1%D1%83%D0%B2%D0%BE%D1%80%D0%BE%D0%B2_(%D0%B1%D1%80%D0%BE%D0%BD%D0%B5%D0%BD%D0%BE%D1%81%D0%B5%D1%86)" TargetMode="External"/><Relationship Id="rId23" Type="http://schemas.openxmlformats.org/officeDocument/2006/relationships/hyperlink" Target="https://ru.wikipedia.org/wiki/%D0%9C%D0%B8%D0%BD%D0%B8%D1%81%D1%82%D0%B5%D1%80%D1%81%D1%82%D0%B2%D0%BE_%D0%BA%D1%83%D0%BB%D1%8C%D1%82%D1%83%D1%80%D1%8B_%D0%A0%D0%BE%D1%81%D1%81%D0%B8%D0%B9%D1%81%D0%BA%D0%BE%D0%B9_%D0%A4%D0%B5%D0%B4%D0%B5%D1%80%D0%B0%D1%86%D0%B8%D0%B8" TargetMode="External"/><Relationship Id="rId10" Type="http://schemas.openxmlformats.org/officeDocument/2006/relationships/hyperlink" Target="https://ru.wikipedia.org/wiki/1942_%D0%B3%D0%BE%D0%B4" TargetMode="External"/><Relationship Id="rId19" Type="http://schemas.openxmlformats.org/officeDocument/2006/relationships/hyperlink" Target="https://ru.wikipedia.org/wiki/%D0%93%D0%B5%D0%BD%D0%B5%D1%80%D0%B0%D0%BB%D0%B8%D1%81%D1%81%D0%B8%D0%BC%D1%83%D1%81_%D0%A1%D1%83%D0%B2%D0%BE%D1%80%D0%BE%D0%B2" TargetMode="External"/><Relationship Id="rId4" Type="http://schemas.openxmlformats.org/officeDocument/2006/relationships/hyperlink" Target="https://ru.wikipedia.org/wiki/%D0%9E%D0%B1%D1%8A%D0%B5%D0%BA%D1%82%D1%8B,_%D0%BD%D0%B0%D0%B7%D0%B2%D0%B0%D0%BD%D0%BD%D1%8B%D0%B5_%D0%B2_%D1%87%D0%B5%D1%81%D1%82%D1%8C_%D0%90._%D0%92._%D0%A1%D1%83%D0%B2%D0%BE%D1%80%D0%BE%D0%B2%D0%B0" TargetMode="External"/><Relationship Id="rId9" Type="http://schemas.openxmlformats.org/officeDocument/2006/relationships/hyperlink" Target="https://ru.wikipedia.org/wiki/29_%D0%B8%D1%8E%D0%BB%D1%8F" TargetMode="External"/><Relationship Id="rId14" Type="http://schemas.openxmlformats.org/officeDocument/2006/relationships/hyperlink" Target="https://ru.wikipedia.org/wiki/%D0%A1%D1%83%D0%B2%D0%BE%D1%80%D0%BE%D0%B2%D1%81%D0%BA%D0%BE%D0%B5_%D0%B2%D0%BE%D0%B5%D0%BD%D0%BD%D0%BE%D0%B5_%D1%83%D1%87%D0%B8%D0%BB%D0%B8%D1%89%D0%B5" TargetMode="External"/><Relationship Id="rId22" Type="http://schemas.openxmlformats.org/officeDocument/2006/relationships/hyperlink" Target="https://ru.wikipedia.org/wiki/%D0%92%D0%93%D0%A2%D0%A0%D0%9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v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" y="692696"/>
            <a:ext cx="7775575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77072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400" b="1" i="1" dirty="0">
                <a:solidFill>
                  <a:srgbClr val="FF0000"/>
                </a:solidFill>
              </a:rPr>
              <a:t>Внеклассное мероприятие “Он гением блистал в бою любом”: 290-летие со дня рождения А. В. </a:t>
            </a:r>
            <a:r>
              <a:rPr lang="ru-RU" sz="2400" b="1" i="1" dirty="0" smtClean="0">
                <a:solidFill>
                  <a:srgbClr val="FF0000"/>
                </a:solidFill>
              </a:rPr>
              <a:t>Суворова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en-US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подготовлено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материалам сети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Интернет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Беспрерывное изучение взгляда сделает тебя великим полководцем. Никакой баталии в кабинете выиграть не можно. Умей пользоваться местностью, управляй счастьем: мгновение дает победу. Властвуй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счастием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быстротою Цезаря, столь хорошо умевшего внезапно захватывать врагов даже днем, обращать их, куда ему угодно, и побеждать, когда угодно. Приучайся к неутомимой деятельности. Будь терпелив в военных трудах и не унывай при неудаче. Будь прозорлив, осторожен, имей цель определенную; умей предупреждать обстоятельства ложные и сомнительные, но не увлекайся местною горячностью.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Истинное правило военного искусства – прямо напасть на противника с самой чувствительной для него стороны, а не сходиться робко, пробираясь окольными дорогами, через что самое атака делается многосложною, тогда как дело может быть решено только прямым смелым наступлением.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Геройство побеждает храбрость, терпение – скорость, рассудок – ум, труд –лень, история – газеты... Без светильника истории тактика – потемки.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/>
            </a:r>
            <a:b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</a:b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Генерал должен предвидеть будущее по течению обстоятельств... Нужна непрестанная наука из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чтениев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...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21000"/>
          </a:blip>
          <a:stretch>
            <a:fillRect/>
          </a:stretch>
        </p:blipFill>
        <p:spPr bwMode="auto">
          <a:xfrm>
            <a:off x="180000" y="2772008"/>
            <a:ext cx="6562725" cy="37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6552000"/>
            <a:ext cx="551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ПРИ  РЫМНИКЕ  11 сентября 1789 г.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9000" contrast="35000"/>
          </a:blip>
          <a:srcRect/>
          <a:stretch>
            <a:fillRect/>
          </a:stretch>
        </p:blipFill>
        <p:spPr bwMode="auto">
          <a:xfrm>
            <a:off x="2556000" y="108000"/>
            <a:ext cx="196842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412000"/>
            <a:ext cx="255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Г.А. ПОТЕМКИН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000" y="2786058"/>
            <a:ext cx="2000232" cy="32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15140" y="6084000"/>
            <a:ext cx="24288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ОРДЕН  СВЯТОГО  ГЕОРГИЯ  1-Й  СТЕПЕНИ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lum bright="21000" contrast="23000"/>
          </a:blip>
          <a:srcRect/>
          <a:stretch>
            <a:fillRect/>
          </a:stretch>
        </p:blipFill>
        <p:spPr bwMode="auto">
          <a:xfrm>
            <a:off x="179999" y="108000"/>
            <a:ext cx="187012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92000" y="2412000"/>
            <a:ext cx="213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lum bright="-4000" contrast="25000"/>
          </a:blip>
          <a:srcRect/>
          <a:stretch>
            <a:fillRect/>
          </a:stretch>
        </p:blipFill>
        <p:spPr bwMode="auto">
          <a:xfrm>
            <a:off x="5076000" y="108000"/>
            <a:ext cx="384932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Надлежит. чтобы войска предводителя своего разумели.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Жалок тот полководец, который по газетам ведет войну. Есть и другие вещи, которые знать ему надобно.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Теория без практики мертва.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Храни в памяти имена великих людей и в своих походах и действиях с благоразумием следуй их примеру.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Строго соблюдайте правила нанесения мощных ударов по (неприятельским) войскам, чтобы ослабить их, насколько возможно, и не бросайтесь на столицу с риском, как это сделал Юлий Цезарь при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Алезии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; различные бои могут у вас отнять много времени, но оно не будет потеряно даром.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Неприятелю времени давать не должно,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пользоватца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сколько можно его ошибкой и брать его всегда смело с слабейшей стороны, но надлежит, чтобы войска предводителя своего разумели.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Одно звание обороны уже доказывает слабость, следовательно, и наводит робость... Оборонительная война не хороша, наступательная лучше.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21000"/>
          </a:blip>
          <a:srcRect/>
          <a:stretch>
            <a:fillRect/>
          </a:stretch>
        </p:blipFill>
        <p:spPr bwMode="auto">
          <a:xfrm>
            <a:off x="72000" y="4320000"/>
            <a:ext cx="501024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 cstate="print">
            <a:lum bright="-9000" contrast="24000"/>
          </a:blip>
          <a:srcRect b="3"/>
          <a:stretch>
            <a:fillRect/>
          </a:stretch>
        </p:blipFill>
        <p:spPr bwMode="auto">
          <a:xfrm>
            <a:off x="5072066" y="4320000"/>
            <a:ext cx="4032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6588000"/>
            <a:ext cx="4330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ШТУРМ  ИЗМАИЛА  11 декабря  1790 г.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16000"/>
            <a:ext cx="1928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6000" y="2016000"/>
            <a:ext cx="2000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М.И. КУТУЗОВ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4000" y="2016001"/>
            <a:ext cx="1652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М.И. ПЛАТОВ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lum bright="3000" contrast="26000"/>
          </a:blip>
          <a:srcRect r="117"/>
          <a:stretch>
            <a:fillRect/>
          </a:stretch>
        </p:blipFill>
        <p:spPr bwMode="auto">
          <a:xfrm>
            <a:off x="3024000" y="72000"/>
            <a:ext cx="131121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lum bright="-8000" contrast="26000"/>
          </a:blip>
          <a:srcRect r="284"/>
          <a:stretch>
            <a:fillRect/>
          </a:stretch>
        </p:blipFill>
        <p:spPr bwMode="auto">
          <a:xfrm>
            <a:off x="1548000" y="72000"/>
            <a:ext cx="131441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lum bright="-9000" contrast="26000"/>
          </a:blip>
          <a:srcRect r="284"/>
          <a:stretch>
            <a:fillRect/>
          </a:stretch>
        </p:blipFill>
        <p:spPr bwMode="auto">
          <a:xfrm>
            <a:off x="72000" y="72000"/>
            <a:ext cx="128948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lum bright="1000" contrast="11000"/>
          </a:blip>
          <a:srcRect r="92"/>
          <a:stretch>
            <a:fillRect/>
          </a:stretch>
        </p:blipFill>
        <p:spPr bwMode="auto">
          <a:xfrm>
            <a:off x="5940000" y="72000"/>
            <a:ext cx="150823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lum bright="-1000" contrast="26000"/>
          </a:blip>
          <a:stretch>
            <a:fillRect/>
          </a:stretch>
        </p:blipFill>
        <p:spPr bwMode="auto">
          <a:xfrm>
            <a:off x="4500000" y="72000"/>
            <a:ext cx="1297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000" y="2268000"/>
            <a:ext cx="1413164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832000" y="2016000"/>
            <a:ext cx="2068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А.А. ГОЛОВАТЫЙ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92000" y="2016000"/>
            <a:ext cx="2068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О.М. ДЕРИБАС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lum bright="7000" contrast="33000"/>
          </a:blip>
          <a:srcRect r="172"/>
          <a:stretch>
            <a:fillRect/>
          </a:stretch>
        </p:blipFill>
        <p:spPr bwMode="auto">
          <a:xfrm>
            <a:off x="7613943" y="72000"/>
            <a:ext cx="14606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560000" y="2000240"/>
            <a:ext cx="2068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Л.Я. НЕКЛЮДОВ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000" y="2285992"/>
            <a:ext cx="13464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4000"/>
          </a:blip>
          <a:srcRect/>
          <a:stretch>
            <a:fillRect/>
          </a:stretch>
        </p:blipFill>
        <p:spPr bwMode="auto">
          <a:xfrm>
            <a:off x="3929058" y="2412000"/>
            <a:ext cx="1121469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492000" y="3708000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ПАМЯТНАЯ  </a:t>
            </a:r>
          </a:p>
          <a:p>
            <a:pPr algn="ctr"/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МЕДАЛЬ В  ЧЕСТЬ  ПОБЕД  СУВОРОВА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068000"/>
            <a:ext cx="3715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ОКОНЧАНИЕ ВОЙНЫ  С  ТУРЦИЕЙ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4068000"/>
            <a:ext cx="1652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ДРАГУНЫ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91372" y="4068000"/>
            <a:ext cx="18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КАВАЛЕРИСТЫ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>
            <a:lum bright="2000" contrast="21000"/>
          </a:blip>
          <a:srcRect/>
          <a:stretch>
            <a:fillRect/>
          </a:stretch>
        </p:blipFill>
        <p:spPr bwMode="auto">
          <a:xfrm>
            <a:off x="72000" y="2268000"/>
            <a:ext cx="342843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20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 военных действиях следует быстро сообразить и немедленно же исполнить, чтобы неприятелю не дать времени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опомнитца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 Ни в какой армии нельзя терпеть таких, которые умничают.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Непреодолимого на свете нет ничего.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Никогда не презирайте вашего неприятеля, каков бы он ни был, и хорошо узнавайте его оружие, образ действовать им и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сражатца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его силы и слабости.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spc="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920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 союзными войсками наблюдать ласковость и вежливость, всякое вспоможение и содружество, стараясь по команде своей не выходить из ненадобных для нас обстоятельств и не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навесть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бы между войск развратов.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 меньше оружия поражать противника человеколюбием... Не мщением, но великодушием покорена Польша.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Дисциплина – мать победы.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Научись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повиноватся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прежде чем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будеш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повелевать другими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Бдение начальника – лучшее спокойствие подчиненных.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Прозорливость оного побеждает нечаянности Субординация или послушание – мать дисциплины или военному искусству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Тяжело в учении, легко в походе!</a:t>
            </a:r>
            <a:endParaRPr lang="ru-RU" b="1" spc="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000" y="36000"/>
            <a:ext cx="1764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6000" y="36000"/>
            <a:ext cx="1764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23000"/>
          </a:blip>
          <a:srcRect/>
          <a:stretch>
            <a:fillRect/>
          </a:stretch>
        </p:blipFill>
        <p:spPr bwMode="auto">
          <a:xfrm>
            <a:off x="3456000" y="1116000"/>
            <a:ext cx="2071702" cy="25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21429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1794 г</a:t>
            </a:r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000" y="714356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ВОССТАНИЕ  В  ПОЛЬШЕ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5000" contrast="24000"/>
          </a:blip>
          <a:srcRect b="96"/>
          <a:stretch>
            <a:fillRect/>
          </a:stretch>
        </p:blipFill>
        <p:spPr bwMode="auto">
          <a:xfrm>
            <a:off x="2448000" y="3960000"/>
            <a:ext cx="4277325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36000" y="2340000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А.В.Суворов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2000" y="234000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Т.  КОСТЮШКО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1" name="Picture 8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5000" contrast="31000"/>
          </a:blip>
          <a:srcRect/>
          <a:stretch>
            <a:fillRect/>
          </a:stretch>
        </p:blipFill>
        <p:spPr bwMode="auto">
          <a:xfrm>
            <a:off x="7020000" y="3960000"/>
            <a:ext cx="2052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600000" y="6552000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ШТУРМ  ПРАГИ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0" y="65520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ВАРШАВА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31000"/>
          </a:blip>
          <a:srcRect b="10"/>
          <a:stretch>
            <a:fillRect/>
          </a:stretch>
        </p:blipFill>
        <p:spPr bwMode="auto">
          <a:xfrm>
            <a:off x="36000" y="3960000"/>
            <a:ext cx="2052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8000" y="6552000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РАЦЛАВИЦЫ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9000"/>
          </a:blip>
          <a:srcRect/>
          <a:stretch>
            <a:fillRect/>
          </a:stretch>
        </p:blipFill>
        <p:spPr bwMode="auto">
          <a:xfrm>
            <a:off x="7020000" y="2643184"/>
            <a:ext cx="2052000" cy="137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" contrast="44000"/>
          </a:blip>
          <a:srcRect b="49"/>
          <a:stretch>
            <a:fillRect/>
          </a:stretch>
        </p:blipFill>
        <p:spPr bwMode="auto">
          <a:xfrm>
            <a:off x="36000" y="2643182"/>
            <a:ext cx="2052000" cy="13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57620" y="3643314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ВАРШАВА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60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Всякий воин должен понимать свой маневр.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Ближайшая к действию цель лучше дальней.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Опасности лучше идти навстречу, чем ожидать на месте.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Ничего, кроме наступательного. Замедление, ложная осторожность и зависть суть головы Медузы,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окаменяющие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войну и политику.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Быстрота марша – первое искусство. Быстрота – величайшее достоинство, медлительность – грех, непростительный за вредные последствия.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Фортуна имеет глаза на затылке, власы короткие, полет ее молниеносен: упустишь раз — не поймаешь.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Всякое продолжение войны, особливо победы, просвещают побежденных.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Мужественные подвиги достовернее слов.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Идя вперед, знай, как воротиться.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2" cstate="print">
            <a:lum bright="21000" contrast="64000"/>
          </a:blip>
          <a:srcRect/>
          <a:stretch>
            <a:fillRect/>
          </a:stretch>
        </p:blipFill>
        <p:spPr bwMode="auto">
          <a:xfrm>
            <a:off x="2500298" y="928670"/>
            <a:ext cx="4104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r="38"/>
          <a:stretch>
            <a:fillRect/>
          </a:stretch>
        </p:blipFill>
        <p:spPr bwMode="auto">
          <a:xfrm>
            <a:off x="7056000" y="71999"/>
            <a:ext cx="2027208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lum bright="2000" contrast="-3000"/>
          </a:blip>
          <a:srcRect/>
          <a:stretch>
            <a:fillRect/>
          </a:stretch>
        </p:blipFill>
        <p:spPr bwMode="auto">
          <a:xfrm>
            <a:off x="72000" y="72000"/>
            <a:ext cx="2021177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056000" y="2857496"/>
            <a:ext cx="203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ПАВЕЛ  </a:t>
            </a:r>
            <a:r>
              <a:rPr lang="en-US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I</a:t>
            </a:r>
            <a:endParaRPr lang="ru-RU" b="1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40" y="5643578"/>
            <a:ext cx="50006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УЧЕНИЯ  ПО  ПРУССКОМУ  ОБРАЗЦУ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4649" y="0"/>
            <a:ext cx="31217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1797  год</a:t>
            </a:r>
          </a:p>
          <a:p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ССЫЛКА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r="56"/>
          <a:stretch>
            <a:fillRect/>
          </a:stretch>
        </p:blipFill>
        <p:spPr bwMode="auto">
          <a:xfrm>
            <a:off x="72000" y="4214818"/>
            <a:ext cx="4154357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 r="69"/>
          <a:stretch>
            <a:fillRect/>
          </a:stretch>
        </p:blipFill>
        <p:spPr bwMode="auto">
          <a:xfrm>
            <a:off x="4308586" y="4214818"/>
            <a:ext cx="4752886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971600" y="3714752"/>
            <a:ext cx="695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СТРОЕВЫЕ  УЧЕНИЯ  ПО ПРУССКОМУ  ОБРАЗЦУ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48000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  В             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60000" y="648000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КОНЧАНСКОМ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648000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ОТЪЕЗД  СУВОРОВА  В  ПОХОД   1799 г.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Сам погибай — товарища выручай.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Пока идет бой — выручай здоровых, а раненых без тебя подберут. Побьешь врага — всем сразу легче станет: и раненым, и здоровым.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Кто храбр — тот жив. Кто смел — тот цел.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Кто напуган — наполовину побит.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 бойся смерти, тогда наверное победишь. Двум смертям не бывать, а одной не миновать.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Истинная слава не может быть отыскана; она проистекает из самопожертвования на пользу блага общего.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Вся земля не стоит даже одной капли бесполезно пролитой крови.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Бей неприятеля, не щадя ни его, ни себя самого; дерись зло, дерись до смерти; побеждает тот, кто меньше себя жалеет, победа – враг войны... Пусть Бог войны нам дарует скорую победу.</a:t>
            </a:r>
            <a:endParaRPr lang="ru-RU" b="1" spc="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5646" y="0"/>
            <a:ext cx="456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ВОЙНА  с  ФРАНЦИЕЙ  1798 – 1799</a:t>
            </a:r>
          </a:p>
          <a:p>
            <a:pPr algn="ctr"/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ИТАЛЬЯНСКИЙ  ПОХОД 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28000"/>
            <a:ext cx="203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23000"/>
          </a:blip>
          <a:srcRect b="38"/>
          <a:stretch>
            <a:fillRect/>
          </a:stretch>
        </p:blipFill>
        <p:spPr bwMode="auto">
          <a:xfrm>
            <a:off x="3636000" y="648000"/>
            <a:ext cx="2793950" cy="28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 contrast="21000"/>
          </a:blip>
          <a:srcRect/>
          <a:stretch>
            <a:fillRect/>
          </a:stretch>
        </p:blipFill>
        <p:spPr bwMode="auto">
          <a:xfrm>
            <a:off x="7524000" y="2304000"/>
            <a:ext cx="153000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344000" y="201600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ШЕРЕР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28000"/>
          </a:blip>
          <a:srcRect/>
          <a:stretch>
            <a:fillRect/>
          </a:stretch>
        </p:blipFill>
        <p:spPr bwMode="auto">
          <a:xfrm>
            <a:off x="7488000" y="4572000"/>
            <a:ext cx="156599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020000" y="6516000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МАКДОНАЛЬД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lum bright="-1000" contrast="21000"/>
          </a:blip>
          <a:srcRect r="5"/>
          <a:stretch>
            <a:fillRect/>
          </a:stretch>
        </p:blipFill>
        <p:spPr bwMode="auto">
          <a:xfrm>
            <a:off x="72000" y="71999"/>
            <a:ext cx="2743646" cy="342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428992" y="3528000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при  р. АДДЕ</a:t>
            </a:r>
            <a:endParaRPr lang="ru-RU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lum bright="9000" contrast="30000"/>
          </a:blip>
          <a:srcRect/>
          <a:stretch>
            <a:fillRect/>
          </a:stretch>
        </p:blipFill>
        <p:spPr bwMode="auto">
          <a:xfrm>
            <a:off x="72000" y="4140000"/>
            <a:ext cx="3216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-72000" y="6516000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 при  ТРЕББИИ</a:t>
            </a:r>
            <a:endParaRPr lang="ru-RU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000" y="72000"/>
            <a:ext cx="153000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7380000" y="424800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МОРО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000" y="72000"/>
            <a:ext cx="328076" cy="2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000" y="2304000"/>
            <a:ext cx="328076" cy="2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8000" y="4572008"/>
            <a:ext cx="328076" cy="2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lum bright="12000" contrast="36000"/>
          </a:blip>
          <a:srcRect/>
          <a:stretch>
            <a:fillRect/>
          </a:stretch>
        </p:blipFill>
        <p:spPr bwMode="auto">
          <a:xfrm>
            <a:off x="3428992" y="4140000"/>
            <a:ext cx="3947637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816000" y="651600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 при  НОВИ</a:t>
            </a:r>
            <a:endParaRPr lang="ru-RU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0" cstate="print">
            <a:lum contrast="36000"/>
          </a:blip>
          <a:stretch>
            <a:fillRect/>
          </a:stretch>
        </p:blipFill>
        <p:spPr bwMode="auto">
          <a:xfrm>
            <a:off x="6429388" y="648000"/>
            <a:ext cx="1122038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lum contrast="16000"/>
          </a:blip>
          <a:srcRect r="38"/>
          <a:stretch>
            <a:fillRect/>
          </a:stretch>
        </p:blipFill>
        <p:spPr bwMode="auto">
          <a:xfrm>
            <a:off x="2757846" y="540000"/>
            <a:ext cx="937042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76672"/>
            <a:ext cx="5256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писок графских родов Российской империи"/>
              </a:rPr>
              <a:t>Граф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(1789),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писок княжеских родов России"/>
              </a:rPr>
              <a:t>Князь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 1799) </a:t>
            </a:r>
            <a:r>
              <a:rPr lang="ru-RU" alt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</a:t>
            </a:r>
            <a:r>
              <a:rPr lang="ru-RU" alt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r>
              <a:rPr lang="ru-RU" alt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Суво́ров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(13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4 ноября"/>
              </a:rPr>
              <a:t>[24] ноября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730 год"/>
              </a:rPr>
              <a:t>1730</a:t>
            </a:r>
            <a:r>
              <a:rPr lang="ru-RU" altLang="ru-RU" sz="1400" baseline="30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[1]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6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18 мая"/>
              </a:rPr>
              <a:t>[18] мая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1800 год"/>
              </a:rPr>
              <a:t>1800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русский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Полководец"/>
              </a:rPr>
              <a:t>полководец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основоположник отечественной военной теории, национальный 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России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енералиссимус"/>
              </a:rPr>
              <a:t>Генералиссимус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(1799),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Генерал-фельдмаршал"/>
              </a:rPr>
              <a:t>генерал-фельдмаршал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(1794),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Генерал-фельдмаршал (Австрия)"/>
              </a:rPr>
              <a:t>генерал-фельдмаршал Священной Римской империи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(1799),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аршал"/>
              </a:rPr>
              <a:t>великий маршал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войск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Сардинское королевство"/>
              </a:rPr>
              <a:t>пьемонтских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кавалер всех российских орденов своего времени, </a:t>
            </a:r>
            <a:r>
              <a:rPr lang="ru-RU" alt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вручавшихся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мужчинам, 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семи 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1789 года носил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Почётные прозвания в России"/>
              </a:rPr>
              <a:t>почётное прозвание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Суворов-Рымникский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 1799 года — </a:t>
            </a:r>
            <a:r>
              <a:rPr lang="ru-RU" altLang="ru-RU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Италийский граф Суворов-Рымникский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всю свою карьеру полководца не проиграл ни одного сражения, неоднократно наголову разбивал значительно превосходящие по численности силы противника. Всего дал более 60 крупных 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сражений. Известен 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заботой о солдатах, в том числе участием в разработке новой практичной полевой униформы, на смену униформе «на </a:t>
            </a:r>
            <a:r>
              <a:rPr lang="ru-RU" alt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Пруссия"/>
              </a:rPr>
              <a:t>прусский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манер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" y="260648"/>
            <a:ext cx="3371850" cy="461381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92715" y="5005430"/>
            <a:ext cx="1714512" cy="16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15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 бою смены нет, есть только поддержка. Одолеешь врага, тогда и служба кончится.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Без честолюбия, послушания и благонравия нет исправного солдата.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Солдату надлежит быть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здорову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храбру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тверду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решиму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правдиву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благочестиву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 Молись Богу! От него победа!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Деньги дороги, жизнь человеческая ещё дороже, а время дороже всего. 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Скорость нужна, а поспешность вредна.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Вежлив бывает и палач.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Великие приключения происходят от малых причин.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Добродетель всегда гонима.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Кто хорош для первой роли, не годен для второй.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Ненависть затмевает рассудок.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7000" contrast="21000"/>
          </a:blip>
          <a:srcRect r="50"/>
          <a:stretch>
            <a:fillRect/>
          </a:stretch>
        </p:blipFill>
        <p:spPr bwMode="auto">
          <a:xfrm>
            <a:off x="4709046" y="72000"/>
            <a:ext cx="4366231" cy="27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7000" contrast="33000"/>
          </a:blip>
          <a:srcRect/>
          <a:stretch>
            <a:fillRect/>
          </a:stretch>
        </p:blipFill>
        <p:spPr bwMode="auto">
          <a:xfrm>
            <a:off x="72000" y="72000"/>
            <a:ext cx="3917524" cy="27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000" y="3096000"/>
            <a:ext cx="2922102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lum bright="6000" contrast="-1000"/>
          </a:blip>
          <a:stretch>
            <a:fillRect/>
          </a:stretch>
        </p:blipFill>
        <p:spPr bwMode="auto">
          <a:xfrm>
            <a:off x="3312000" y="3096000"/>
            <a:ext cx="2652919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43504" y="2808000"/>
            <a:ext cx="378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ПЕРЕХОД  ЧЕРЕЗ  СЕНТ-ГОТАРД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000" y="65880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ЧЕРТОВ  МОСТ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 r="118" b="62"/>
          <a:stretch>
            <a:fillRect/>
          </a:stretch>
        </p:blipFill>
        <p:spPr bwMode="auto">
          <a:xfrm>
            <a:off x="1944000" y="144000"/>
            <a:ext cx="1971643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9000" contrast="42000"/>
          </a:blip>
          <a:srcRect/>
          <a:stretch>
            <a:fillRect/>
          </a:stretch>
        </p:blipFill>
        <p:spPr bwMode="auto">
          <a:xfrm>
            <a:off x="-71999" y="684000"/>
            <a:ext cx="2104609" cy="21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6000" y="144000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lum bright="4000" contrast="17000"/>
          </a:blip>
          <a:srcRect/>
          <a:stretch>
            <a:fillRect/>
          </a:stretch>
        </p:blipFill>
        <p:spPr bwMode="auto">
          <a:xfrm>
            <a:off x="6228000" y="3096000"/>
            <a:ext cx="2829475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12000" y="6336000"/>
            <a:ext cx="32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</a:t>
            </a:r>
          </a:p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 МУТЕНСКОЙ ДОЛИНЕ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868" y="6588000"/>
            <a:ext cx="231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СПУСК  В  ДОЛИНУ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lum bright="-3000" contrast="24000"/>
          </a:blip>
          <a:stretch>
            <a:fillRect/>
          </a:stretch>
        </p:blipFill>
        <p:spPr bwMode="auto">
          <a:xfrm>
            <a:off x="3996000" y="0"/>
            <a:ext cx="672746" cy="16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lum bright="-3000" contrast="24000"/>
          </a:blip>
          <a:stretch>
            <a:fillRect/>
          </a:stretch>
        </p:blipFill>
        <p:spPr bwMode="auto">
          <a:xfrm>
            <a:off x="3960000" y="1548000"/>
            <a:ext cx="72326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2000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Ненависть затмевает рассудок.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Раз счастье, два раза счастье — помилуй Бог! Надо же когда-нибудь и немножко умения.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 юных лет приучайся прощать проступки ближнего и никогда не прощай своих собственных.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Голод — лучшее лекарство.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Политика справедливая, бескорыстная, честная. Только таким путем можно всего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добитца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 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Ложь изо всех вреднейших есть порок.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Совесть есть светило внутреннее, закрытое, которое освещает единственно самого человека и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речет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ему гласом тихим без звука; трогая нежно душу, приводит ее в чувство, и следуя за человеком везде, не дает ему пощады ни в каком случае.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Разговор с невеждами иногда более научит, нежели разговор с учеными.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Разумный человек в стыд не вменяет учиться и в совершенных летах</a:t>
            </a:r>
            <a:r>
              <a:rPr lang="ru-RU" sz="20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чему не доучился во младости.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/>
          <a:stretch>
            <a:fillRect/>
          </a:stretch>
        </p:blipFill>
        <p:spPr bwMode="auto">
          <a:xfrm>
            <a:off x="72000" y="504000"/>
            <a:ext cx="478575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72000" y="14285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ВОЗВРАЩЕНИЕ  ИЗ  ПОХОДА 1800 ГОД             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8000" contrast="28000"/>
          </a:blip>
          <a:srcRect/>
          <a:stretch>
            <a:fillRect/>
          </a:stretch>
        </p:blipFill>
        <p:spPr bwMode="auto">
          <a:xfrm>
            <a:off x="6588000" y="500042"/>
            <a:ext cx="2465067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49000"/>
          </a:blip>
          <a:stretch>
            <a:fillRect/>
          </a:stretch>
        </p:blipFill>
        <p:spPr bwMode="auto">
          <a:xfrm>
            <a:off x="72000" y="3672000"/>
            <a:ext cx="4785829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672000"/>
            <a:ext cx="246791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lum bright="-5000" contrast="21000"/>
          </a:blip>
          <a:srcRect/>
          <a:stretch>
            <a:fillRect/>
          </a:stretch>
        </p:blipFill>
        <p:spPr bwMode="auto">
          <a:xfrm>
            <a:off x="4786314" y="500042"/>
            <a:ext cx="1817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lum bright="-8000" contrast="29000"/>
          </a:blip>
          <a:srcRect r="198"/>
          <a:stretch>
            <a:fillRect/>
          </a:stretch>
        </p:blipFill>
        <p:spPr bwMode="auto">
          <a:xfrm>
            <a:off x="4861754" y="3672000"/>
            <a:ext cx="172947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Вывеска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дурака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– гордость; людей посредственного ума – подлость; а человека истинных достоинств — возвышенность чувств, прикрытая скромностью.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Самое надежное, но и самое труднейшее средство сделать людей лучшими есть приведение в совершенство воспитания.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Нет стыда признаться человеку в своей ошибке.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Расположение к человеку — желать ему счастья.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Оказывайте доверие лишь тем, кто имеет мужество при случае вам поперечить и кто предпочитает ваше доброе имя вашей милости.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Служба и дружба - две параллельные линии: не сходятся.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Тщательно обучай подчиненных тебе солдат и подавай им пример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Будь чистосердечен с друзьями своими, умерен в своих нуждах и бескорыстен в поступках.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Искренность отношений, правда в общении - вот дружба.</a:t>
            </a:r>
          </a:p>
          <a:p>
            <a:endParaRPr lang="ru-RU" b="1" spc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4572000" cy="5576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Великий, не побежденный в боях полководец  внес огромный вклад в развитие русского военного искусства. Главной целью военных действий Суворов считал уничтожение армии противника в открытых полевых сражениях, а основным средством – наступательный бой. Решающим фактором победы для него всегда оставался человек, солдат. Особое внимание в своей военной системе обучения он уделял воспитанию у солдат инициативы, мужества и ясного понимания конкретной задачи. Военную подготовку старался проводить в условиях, максимально приближенных к боевым. Школа Суворова стала кузницей, из которой вышла блестящая плеяда русских военачальников: Кутузов, Раевский, Багратион, Ермолов.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3219450" cy="3810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25144"/>
            <a:ext cx="1714512" cy="16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28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94692"/>
            <a:ext cx="4734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Александр Васильевич Суворов, опережая свое время, тем не менее, смог развить и обогатить лучшие традиции русского военного искусства. Они были воплощены в знаменитом суворовском наставлении — книге «Наука побеждать», написанной им до 1796. В этом труде обобщен не только богатейший боевой опыт Суворова, накопленный за многолетнюю военную карьеру, его можно рассматривать как отличное тактическое пособие для офицеров и солдат. Суворов потому и является выдающимся полководцем, что сумел обнаружить и развить прогрессивные тенденции в боевой практике своей эпохи, закрепить и усовершенствовать новые формы и способы ведения войны, несмотря на господствовавшую тогда линейную тактику.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87" y="167958"/>
            <a:ext cx="31312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книга Суво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1845483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30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уворов, Александр Васильевич"/>
              </a:rPr>
              <a:t>А. В. Суворов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первый человек, в честь которого в России был основан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сударственный мемориальный музей А. В. Суворова"/>
              </a:rPr>
              <a:t>мемориальный музей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и других странах есть памятники и музеи А. В. Суворова; именем Суворова названы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Объекты, названные в честь А. В. Суворова"/>
              </a:rPr>
              <a:t>атоллы, населённые пункты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(2489) Суворов"/>
              </a:rPr>
              <a:t>астероид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Площадь Суворова"/>
              </a:rPr>
              <a:t>площади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Улица Суворова"/>
              </a:rPr>
              <a:t>улицы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другие объекты во многих городах.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Великая Отечественная война"/>
              </a:rPr>
              <a:t>Великой Отечественной войны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29 июля"/>
              </a:rPr>
              <a:t>29 июля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1942 год"/>
              </a:rPr>
              <a:t>1942 года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указом Президиума Верховного Совета СССР учреждён военный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Орден Суворова"/>
              </a:rPr>
              <a:t>орден Суворова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трёх степеней. Состоялось свыше семи тысяч награждений этим орденом. Десятки партизанских отрядов, бригад и соединений, действовавших на оккупированной территории, носили имя Суворова.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СНК СССР и ЦК ВКП(б)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21 августа"/>
              </a:rPr>
              <a:t>21 августа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1943 год"/>
              </a:rPr>
              <a:t>1943 года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созданы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Суворовское военное училище"/>
              </a:rPr>
              <a:t>суворовские военные училища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полководца получили и ряд военных кораблей и гражданских судов, в том числе: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Эскадренный броненосец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Князь Суворов (броненосец)"/>
              </a:rPr>
              <a:t>«Князь Суворов»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типа "Бородино", введённый в строй в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1904 год"/>
              </a:rPr>
              <a:t>1904 году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крейсер проекта 68-бис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Александр Суворов (крейсер)"/>
              </a:rPr>
              <a:t>«Александр Суворов»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введённый в строй в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1953 год"/>
              </a:rPr>
              <a:t>1953 году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Атомный ракетный подводный крейсер проекта 955А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Генералиссимус Суворов"/>
              </a:rPr>
              <a:t>«Генералиссимус Суворов»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заложенный в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2014 год"/>
              </a:rPr>
              <a:t>2014 году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2014 год"/>
              </a:rPr>
              <a:t>2014 года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итогами общенародного голосования в проекте «Имя Победы», проводимого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Российское военно-историческое общество (Российская Федерация)"/>
              </a:rPr>
              <a:t>Российским военно-историческим обществом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ВГТРК"/>
              </a:rPr>
              <a:t>ВГТРК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поддержке </a:t>
            </a:r>
            <a:r>
              <a:rPr lang="ru-RU" sz="1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Министерство культуры Российской Федерации"/>
              </a:rPr>
              <a:t>Министерства культуры РФ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Суворов был выбран наиболее выдающимся полководцем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600" baseline="30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29200"/>
            <a:ext cx="3222823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8000" contrast="23000"/>
          </a:blip>
          <a:srcRect/>
          <a:stretch>
            <a:fillRect/>
          </a:stretch>
        </p:blipFill>
        <p:spPr bwMode="auto">
          <a:xfrm>
            <a:off x="6143636" y="5754980"/>
            <a:ext cx="1143008" cy="11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lum bright="17000" contrast="28000"/>
          </a:blip>
          <a:srcRect/>
          <a:stretch>
            <a:fillRect/>
          </a:stretch>
        </p:blipFill>
        <p:spPr bwMode="auto">
          <a:xfrm>
            <a:off x="0" y="0"/>
            <a:ext cx="4443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29124" y="1571612"/>
            <a:ext cx="47148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ro-RO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Суворов был и всегда будет представителем нашего воинства. </a:t>
            </a:r>
            <a:endParaRPr lang="ru-RU" sz="2000" b="1" spc="14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ro-RO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Пройдут многие годы, явятся в русском народе другие великие вожди и укажут</a:t>
            </a:r>
            <a:r>
              <a:rPr lang="ru-RU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ro-RO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полкам нашим </a:t>
            </a:r>
            <a:endParaRPr lang="ru-RU" sz="2000" b="1" spc="14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новые пути к победам и славе; но каждый раз, когда</a:t>
            </a:r>
            <a:endParaRPr lang="ru-RU" sz="2000" b="1" spc="14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стальная стена штыков русских должна будет обрушиться на врагов наших, мы вспомним Суворова</a:t>
            </a:r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  <a:p>
            <a:r>
              <a:rPr lang="ru-RU" b="1" spc="14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                                    Богданович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0"/>
            <a:ext cx="4929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СУВОРОВ 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АЛЕКСАНДР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ВАСИЛЬЕВИЧ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1500174"/>
            <a:ext cx="4969181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СУВОРОВ</a:t>
            </a:r>
          </a:p>
          <a:p>
            <a:r>
              <a:rPr lang="ru-RU" sz="2800" b="1" spc="15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</a:t>
            </a:r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АЛЕКСАНДР</a:t>
            </a:r>
          </a:p>
          <a:p>
            <a:r>
              <a:rPr lang="ru-RU" sz="2800" b="1" spc="15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</a:t>
            </a:r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</a:t>
            </a:r>
            <a:r>
              <a:rPr lang="en-US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</a:t>
            </a:r>
            <a:r>
              <a:rPr lang="ru-RU" sz="28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ВАСИЛЬЕВИЧ</a:t>
            </a:r>
            <a:endParaRPr lang="ru-RU" sz="2000" b="1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20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    </a:t>
            </a:r>
          </a:p>
          <a:p>
            <a:r>
              <a:rPr lang="ru-RU" sz="20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1730 – 1800 </a:t>
            </a:r>
          </a:p>
          <a:p>
            <a:endParaRPr lang="ru-RU" sz="800" b="1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ГЕНЕРАЛИСИМУС  РОССИЙСКИХ</a:t>
            </a:r>
            <a:endParaRPr lang="ru-RU" sz="1600" b="1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СУХОПУТНЫХ  И  МОРСКИХ  СИЛ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ГЕНЕРАЛ-ФЕЛЬДМАРШАЛ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АВСТРИЙСКИХ  И  САРДИНСКИХ ВОЙСК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КНЯЗЬ</a:t>
            </a:r>
            <a:r>
              <a:rPr lang="ru-RU" sz="1600" spc="1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</a:t>
            </a:r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ИТАЛИЙСКИЙ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ГРАФ  РЫМНИКОВСКИЙ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ГРАФ  СВЯЩЕННОЙ  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РИМСКОЙ  ИМПЕРИИ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ГРАНД САРДИНСКОГО КОРОЛЕВСТВА  </a:t>
            </a: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И  ПРИНЦ КОРОЛЕВСКОЙ  КРОВИ</a:t>
            </a:r>
          </a:p>
          <a:p>
            <a:endParaRPr lang="ru-RU" sz="800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</a:t>
            </a:r>
            <a:r>
              <a:rPr lang="ru-RU" sz="20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ГОДЫ  СЛУЖБЫ</a:t>
            </a:r>
          </a:p>
          <a:p>
            <a:r>
              <a:rPr lang="ru-RU" sz="2000" spc="15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</a:t>
            </a:r>
            <a:r>
              <a:rPr lang="ru-RU" sz="2000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1748 – 1800</a:t>
            </a:r>
          </a:p>
          <a:p>
            <a:endParaRPr lang="ru-RU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sz="20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sz="2000" b="1" spc="15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-72000"/>
            <a:ext cx="1714512" cy="16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50257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Родился 13 (24) ноября 1729 или 1730 года в семье военного. </a:t>
            </a:r>
          </a:p>
          <a:p>
            <a:pPr>
              <a:lnSpc>
                <a:spcPct val="80000"/>
              </a:lnSpc>
            </a:pPr>
            <a:endParaRPr lang="en-US" sz="1600" b="1" spc="150" dirty="0" smtClean="0">
              <a:ln w="18415" cmpd="sng">
                <a:solidFill>
                  <a:srgbClr val="C00000"/>
                </a:solidFill>
                <a:prstDash val="solid"/>
              </a:ln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Его отец, Василий Иванович Суворов — генерал-аншеф и сенатор . Мать — </a:t>
            </a:r>
            <a:r>
              <a:rPr lang="ru-RU" sz="1600" b="1" spc="15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Авдотья</a:t>
            </a: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 (Евдокия) Федосеевна Суворова, в девичестве </a:t>
            </a:r>
            <a:r>
              <a:rPr lang="ru-RU" sz="1600" b="1" spc="15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Манукова</a:t>
            </a: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1600" b="1" spc="150" dirty="0" smtClean="0">
              <a:ln w="18415" cmpd="sng">
                <a:solidFill>
                  <a:srgbClr val="C00000"/>
                </a:solidFill>
                <a:prstDash val="solid"/>
              </a:ln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По родословной легенде Суворовы происходят от древней шведской благородной фамилии. Предок их, </a:t>
            </a:r>
            <a:r>
              <a:rPr lang="ru-RU" sz="1600" b="1" spc="15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Сувор</a:t>
            </a: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, выехал в Россию в 1622 году при царе Михаиле Фёдоровиче и принял российское подданство.</a:t>
            </a:r>
          </a:p>
          <a:p>
            <a:pPr>
              <a:lnSpc>
                <a:spcPct val="80000"/>
              </a:lnSpc>
            </a:pPr>
            <a:endParaRPr lang="ru-RU" sz="1600" b="1" spc="150" dirty="0" smtClean="0">
              <a:ln w="18415" cmpd="sng">
                <a:solidFill>
                  <a:srgbClr val="C00000"/>
                </a:solidFill>
                <a:prstDash val="solid"/>
              </a:ln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Назван Александром в честь Александра Невского. Детство провёл в отцовском имении в деревне. Суворов рос слабым, часто болел. Отец готовил его на гражданскую службу.</a:t>
            </a:r>
          </a:p>
          <a:p>
            <a:pPr>
              <a:lnSpc>
                <a:spcPct val="80000"/>
              </a:lnSpc>
            </a:pPr>
            <a:endParaRPr lang="en-US" sz="1600" b="1" spc="150" dirty="0" smtClean="0">
              <a:ln w="18415" cmpd="sng">
                <a:solidFill>
                  <a:srgbClr val="C00000"/>
                </a:solidFill>
                <a:prstDash val="solid"/>
              </a:ln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spc="15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Arial" pitchFamily="34" charset="0"/>
              </a:rPr>
              <a:t>В 1742 году был зачислен мушкетёром в лейб-гвардии Семёновский полк </a:t>
            </a:r>
          </a:p>
          <a:p>
            <a:pPr>
              <a:lnSpc>
                <a:spcPct val="80000"/>
              </a:lnSpc>
            </a:pPr>
            <a:endParaRPr lang="ru-RU" b="1" spc="150" dirty="0" smtClean="0">
              <a:ln w="18415" cmpd="sng">
                <a:solidFill>
                  <a:srgbClr val="C00000"/>
                </a:solidFill>
                <a:prstDash val="solid"/>
              </a:ln>
              <a:latin typeface="Arno Pro" pitchFamily="18" charset="0"/>
            </a:endParaRPr>
          </a:p>
          <a:p>
            <a:pPr>
              <a:lnSpc>
                <a:spcPct val="80000"/>
              </a:lnSpc>
            </a:pPr>
            <a:endParaRPr lang="ru-RU" b="1" spc="150" dirty="0" smtClean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" pitchFamily="18" charset="0"/>
            </a:endParaRPr>
          </a:p>
          <a:p>
            <a:pPr>
              <a:lnSpc>
                <a:spcPct val="80000"/>
              </a:lnSpc>
            </a:pPr>
            <a:endParaRPr lang="ru-RU" b="1" spc="150" dirty="0" smtClean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" pitchFamily="18" charset="0"/>
            </a:endParaRPr>
          </a:p>
          <a:p>
            <a:pPr>
              <a:lnSpc>
                <a:spcPct val="80000"/>
              </a:lnSpc>
            </a:pPr>
            <a:endParaRPr lang="ru-RU" b="1" spc="150" dirty="0" smtClean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1000"/>
          </a:blip>
          <a:srcRect r="4" b="21"/>
          <a:stretch>
            <a:fillRect/>
          </a:stretch>
        </p:blipFill>
        <p:spPr bwMode="auto">
          <a:xfrm>
            <a:off x="6768000" y="3384000"/>
            <a:ext cx="224346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14000" contrast="23000"/>
          </a:blip>
          <a:stretch>
            <a:fillRect/>
          </a:stretch>
        </p:blipFill>
        <p:spPr bwMode="auto">
          <a:xfrm>
            <a:off x="144000" y="3384000"/>
            <a:ext cx="215836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r="112"/>
          <a:stretch>
            <a:fillRect/>
          </a:stretch>
        </p:blipFill>
        <p:spPr bwMode="auto">
          <a:xfrm>
            <a:off x="2468099" y="3384000"/>
            <a:ext cx="412350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19000" contrast="52000"/>
          </a:blip>
          <a:stretch>
            <a:fillRect/>
          </a:stretch>
        </p:blipFill>
        <p:spPr bwMode="auto">
          <a:xfrm>
            <a:off x="72000" y="3000372"/>
            <a:ext cx="29262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3" cstate="print">
            <a:lum bright="2000" contrast="22000"/>
          </a:blip>
          <a:stretch>
            <a:fillRect/>
          </a:stretch>
        </p:blipFill>
        <p:spPr bwMode="auto">
          <a:xfrm>
            <a:off x="71994" y="108019"/>
            <a:ext cx="2928369" cy="28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144000"/>
            <a:ext cx="6000760" cy="313932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Суворов начал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боевую деятельность</a:t>
            </a:r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o-RO" b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Семилетней войны 1756—1762 гг. </a:t>
            </a:r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o-RO" b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штабных, а затем,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i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вследствие </a:t>
            </a:r>
            <a:r>
              <a:rPr lang="ro-RO" b="1" i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изъявленного им </a:t>
            </a:r>
            <a:r>
              <a:rPr lang="ro-RO" b="1" i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желания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o-RO" b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командных должностях. Участник сражения при Кунерсдорфе (1759) и взятия Берлина (1760), командуя в 1761 г. отдельными частями русской армии и действуя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i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весьма </a:t>
            </a:r>
            <a:r>
              <a:rPr lang="ro-RO" b="1" i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отличной </a:t>
            </a:r>
            <a:r>
              <a:rPr lang="ro-RO" b="1" i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храбростью</a:t>
            </a:r>
            <a:r>
              <a:rPr lang="ru-RU" b="1" i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o-RO" b="1" spc="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нанес ряд поражений противнику и помог овладению П. А. Румянцевым крепостью Кольберг.</a:t>
            </a:r>
            <a:endParaRPr lang="ru-RU" b="1" spc="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b="38"/>
          <a:stretch>
            <a:fillRect/>
          </a:stretch>
        </p:blipFill>
        <p:spPr bwMode="auto">
          <a:xfrm>
            <a:off x="3240000" y="3511439"/>
            <a:ext cx="5618280" cy="31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«ДОБЛЕСТЬ  И  ВЕРНОСТЬ»  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  - девиз А.В. Суворова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Потомство мое прошу брать мой пример ...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Присутствие опытного и дельного полководца стоит более целой армии.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Военные обстоятельства мгновенно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переменяютца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, посему для них нет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никогда верного плана.. Я, как Цезарь, никогда не делаю планов частных, гляжу на предметы в целом.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Подробности зависят от обстоятельств, разума и искусства, храбрости и твердости господ командующих.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Я не любитель соперничества, демонстраций,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контр-маршей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; вместо этих ребячеств глазомер, быстрота, натиск — вот мои руководители.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010279"/>
            <a:ext cx="8316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Зри в части – семью, в начальнике — отца, в товарище – родного брата.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Праздность – корень всему злу, особливо военному человеку.</a:t>
            </a:r>
            <a:endParaRPr lang="ru-RU" b="1" spc="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>
            <a:lum bright="14000" contrast="14000"/>
          </a:blip>
          <a:srcRect b="62"/>
          <a:stretch>
            <a:fillRect/>
          </a:stretch>
        </p:blipFill>
        <p:spPr bwMode="auto">
          <a:xfrm>
            <a:off x="2285984" y="72000"/>
            <a:ext cx="1656000" cy="22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5992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П.А. РУМЯНЦЕВ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8000" y="72000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РУССКО-ТУРЕЦКАЯ ВОЙНА  1768 – 1744 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664000"/>
            <a:ext cx="5802887" cy="39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9000" contrast="11000"/>
          </a:blip>
          <a:stretch>
            <a:fillRect/>
          </a:stretch>
        </p:blipFill>
        <p:spPr bwMode="auto">
          <a:xfrm>
            <a:off x="6336000" y="2664000"/>
            <a:ext cx="1008000" cy="185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23000"/>
          </a:blip>
          <a:stretch>
            <a:fillRect/>
          </a:stretch>
        </p:blipFill>
        <p:spPr bwMode="auto">
          <a:xfrm>
            <a:off x="6336000" y="4716000"/>
            <a:ext cx="1008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23000"/>
          </a:blip>
          <a:srcRect/>
          <a:stretch>
            <a:fillRect/>
          </a:stretch>
        </p:blipFill>
        <p:spPr bwMode="auto">
          <a:xfrm>
            <a:off x="7740000" y="4716000"/>
            <a:ext cx="1332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17000"/>
          </a:blip>
          <a:srcRect b="88"/>
          <a:stretch>
            <a:fillRect/>
          </a:stretch>
        </p:blipFill>
        <p:spPr bwMode="auto">
          <a:xfrm>
            <a:off x="7740000" y="2664000"/>
            <a:ext cx="1332000" cy="18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01024" y="44640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ЕГЕРЯ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655200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МУШКЕТЕ</a:t>
            </a:r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no Pro" pitchFamily="18" charset="0"/>
              </a:rPr>
              <a:t>Р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5328" y="6552000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ГРЕНАДЕРЫ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2340000"/>
            <a:ext cx="3735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ОРУЖИЕ  РУССКОЙ  КОННИЦЫ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6552000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ПРИ  КАГУЛЕ  21 июля 1770 г.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44640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ГУСАР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635323" y="504000"/>
            <a:ext cx="1332000" cy="2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lum bright="4000" contrast="14000"/>
          </a:blip>
          <a:srcRect/>
          <a:stretch>
            <a:fillRect/>
          </a:stretch>
        </p:blipFill>
        <p:spPr bwMode="auto">
          <a:xfrm>
            <a:off x="216000" y="72001"/>
            <a:ext cx="1656000" cy="22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160000" y="2285992"/>
            <a:ext cx="230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А.В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000" y="972000"/>
            <a:ext cx="2104433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Вот моя тактика: отвага, мужество, проницательность, предусмотрительность, порядок, умеренность, правило, глазомер, быстрота, натиск, гуманность, умиротворение, забвение. 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Все кампании различны между собой... Численность войск должна постоянно </a:t>
            </a:r>
            <a:r>
              <a:rPr lang="ru-RU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проверятца</a:t>
            </a:r>
            <a:r>
              <a:rPr lang="ru-RU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. </a:t>
            </a: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Никакое препятствие не считать слишком большим, никакое сопротивление – слишком значительным... Ничто не должно устрашать нас, и мы должны быть убеждены в том, что только решительность и стремительный натиск могут решить дело.</a:t>
            </a: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Воюют не числом, а уменьем!!! Где меньше войска, там больше храбрых... В бою надо </a:t>
            </a:r>
            <a:r>
              <a:rPr lang="ru-RU" sz="1600" b="1" spc="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стремитца</a:t>
            </a:r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к единой главной точке и забывать о ретираде. Быстрота и внезапность заменяют число. Натиски и удары решают битву... </a:t>
            </a: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Удивить — значит победить!</a:t>
            </a: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Не надлежит мыслить, что слепая храбрость даёт над неприятелем победу. Но единственное, смешанное с оною – военное искусство.</a:t>
            </a: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Всякая война различна. Здесь масса в одном месте, а там гром. </a:t>
            </a: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Расчет времени есть главное правило ведения войны: если не хватит времени для выполнения, нужно план отложить на последующее.</a:t>
            </a: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sz="1600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  <a:p>
            <a:endParaRPr lang="ru-RU" b="1" spc="15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08000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РУССКО-ТУРЕЦКАЯ ВОЙНА  1787 – 1791 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10000"/>
          </a:blip>
          <a:srcRect b="87"/>
          <a:stretch>
            <a:fillRect/>
          </a:stretch>
        </p:blipFill>
        <p:spPr bwMode="auto">
          <a:xfrm>
            <a:off x="214307" y="194150"/>
            <a:ext cx="1821423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8000" contrast="10000"/>
          </a:blip>
          <a:srcRect b="32"/>
          <a:stretch>
            <a:fillRect/>
          </a:stretch>
        </p:blipFill>
        <p:spPr bwMode="auto">
          <a:xfrm>
            <a:off x="189802" y="2736000"/>
            <a:ext cx="7025403" cy="37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2000" y="2412000"/>
            <a:ext cx="215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А.В. СУВОРОВ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552000"/>
            <a:ext cx="5599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СРАЖЕНИЕ  ПОД  КИНБУРНОМ  1 октября 1787 г.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lum bright="9000" contrast="29000"/>
          </a:blip>
          <a:srcRect b="79"/>
          <a:stretch>
            <a:fillRect/>
          </a:stretch>
        </p:blipFill>
        <p:spPr bwMode="auto">
          <a:xfrm>
            <a:off x="3708000" y="468000"/>
            <a:ext cx="173424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lum contrast="41000"/>
          </a:blip>
          <a:srcRect b="90"/>
          <a:stretch>
            <a:fillRect/>
          </a:stretch>
        </p:blipFill>
        <p:spPr bwMode="auto">
          <a:xfrm>
            <a:off x="6072198" y="432000"/>
            <a:ext cx="1370189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276000" y="2124000"/>
            <a:ext cx="4679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ОРДЕН  И  ЗНАК  СВЯТОГО  АПОСТОЛА  </a:t>
            </a:r>
          </a:p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АНДРЕЯ  ПЕРВОЗВАННОГО</a:t>
            </a:r>
            <a:endParaRPr lang="ru-RU" sz="1600" b="1" spc="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lum bright="-2000" contrast="24000"/>
          </a:blip>
          <a:srcRect/>
          <a:stretch>
            <a:fillRect/>
          </a:stretch>
        </p:blipFill>
        <p:spPr bwMode="auto">
          <a:xfrm>
            <a:off x="7215206" y="2628000"/>
            <a:ext cx="1814719" cy="31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215174" y="5832000"/>
            <a:ext cx="19288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МЕДАЛЬ  ЗА  СРАЖЕНИЕ  ПОД  КИНБУРНОМ</a:t>
            </a:r>
          </a:p>
          <a:p>
            <a:r>
              <a:rPr lang="ru-RU" b="1" spc="15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1060</TotalTime>
  <Words>2028</Words>
  <Application>Microsoft Office PowerPoint</Application>
  <PresentationFormat>Экран (4:3)</PresentationFormat>
  <Paragraphs>317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Сафрыгин Б.Б.</dc:creator>
  <cp:lastModifiedBy>мама</cp:lastModifiedBy>
  <cp:revision>133</cp:revision>
  <dcterms:created xsi:type="dcterms:W3CDTF">2012-01-07T18:55:11Z</dcterms:created>
  <dcterms:modified xsi:type="dcterms:W3CDTF">2020-11-28T08:29:44Z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1653418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